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86" r:id="rId6"/>
    <p:sldId id="287" r:id="rId7"/>
    <p:sldId id="273" r:id="rId8"/>
    <p:sldId id="261" r:id="rId9"/>
    <p:sldId id="262" r:id="rId10"/>
    <p:sldId id="288" r:id="rId11"/>
    <p:sldId id="289" r:id="rId12"/>
    <p:sldId id="259" r:id="rId13"/>
    <p:sldId id="263" r:id="rId14"/>
    <p:sldId id="268" r:id="rId15"/>
    <p:sldId id="290" r:id="rId16"/>
    <p:sldId id="291" r:id="rId17"/>
    <p:sldId id="271" r:id="rId18"/>
    <p:sldId id="269" r:id="rId19"/>
    <p:sldId id="270" r:id="rId20"/>
    <p:sldId id="264" r:id="rId21"/>
    <p:sldId id="274" r:id="rId22"/>
    <p:sldId id="293" r:id="rId23"/>
    <p:sldId id="292" r:id="rId24"/>
    <p:sldId id="267" r:id="rId25"/>
    <p:sldId id="266" r:id="rId26"/>
    <p:sldId id="294" r:id="rId27"/>
    <p:sldId id="265" r:id="rId28"/>
    <p:sldId id="272" r:id="rId29"/>
    <p:sldId id="275" r:id="rId30"/>
    <p:sldId id="276" r:id="rId31"/>
    <p:sldId id="295" r:id="rId32"/>
    <p:sldId id="296" r:id="rId33"/>
    <p:sldId id="297" r:id="rId34"/>
    <p:sldId id="280" r:id="rId35"/>
    <p:sldId id="281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0000"/>
    <a:srgbClr val="FFFFFF"/>
    <a:srgbClr val="D9D9D9"/>
    <a:srgbClr val="FFFF00"/>
    <a:srgbClr val="FFC000"/>
    <a:srgbClr val="FF3300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DADC-C9BF-4DD9-8261-1BACA333A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005F4C-49D6-42C2-B199-1BE8169E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BF6A8-CEFF-4852-812B-FD9E04B71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675DC-13FA-4F5F-8A26-9AB7A42BD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40FDE-F260-4722-BB84-CA902C44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9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653E-0539-44F3-9474-3FAC04C2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49EF8F-023F-4B00-8491-F536D8419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E754-6D99-4C83-AA07-31B1C68C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3CC74-4E54-4F27-B9C4-0284E5BA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99932-5BCD-4EA9-BDD9-6D5A93D6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0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A570C-9A7E-45C4-93D5-E5F30AE37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B96A9-8C47-40E2-B985-D12EA0B00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A7D79-BEBF-4D90-9918-8E44C9CE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82478-6BC5-4110-8B56-09856ABD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3B13F-4E87-425D-9E88-C47344610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2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8E40D-3882-44B3-89D0-01F01D77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6E22E-6CCB-455B-AFDF-5DC0EA63C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75004-D19E-426F-B085-CEBAA00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C47EE-6359-4849-92D2-2FF1356A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85AC8-C79C-431D-A27A-F9C2B59C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5395C-CD5E-4A06-9651-217A98A6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517B4-CBFA-416D-B519-D2F4CECD8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6F546-6A0A-406D-9DBB-C5FAB60F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1077E-14B2-4A9B-AB72-C70AA26C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EE434-FFAD-473D-B3A7-FA8CAC3D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F040C-7AC7-49E5-B0CE-A7890AEA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E906E-E027-4BBF-9741-B5783CCF8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8BAF71-E975-4190-A45C-1C3004CEE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5693A-2F9E-4409-BC09-869F5703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D437E-FC3E-4CE2-9167-52A90B4AF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B6B0A0-4AD0-4384-85E4-88C623B7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99E5B-C6E6-4C3B-8E78-252A388B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3A0A2-80E9-4B90-8288-E193215F1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8A64A-214E-483B-B9BE-622636993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5701D-D048-49C2-82FC-0A1A5D918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35803-9A2F-4E1E-BF9E-95452B9B6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15606-840E-48DA-853D-EE5DF484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15C8C-F70D-4A8A-9F3C-2DEB2C068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19304-70FA-45F5-9922-60BD4AD6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3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6821-F2C5-49A1-86F1-4D1737B2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5A422-C264-4878-B8C1-83883B02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582F1-942E-474D-8DCF-BBADAE26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44A65-B83A-4E21-B3AA-49996ECF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4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182EEF-7D5F-4874-9773-2A1A7736B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2D40C-3263-490B-984B-AD38DFDE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AD177-E0D2-4E75-B9CD-1CD59CB6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7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4AFE-093C-4A23-8FB4-DE61C069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8BB2C-BC1A-416B-B047-13FC6AFD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30E617-0DCD-47B2-82F0-7860C3AB3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73399C-5A74-4C28-B44D-43296496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A85A0-0D53-43E5-B9D3-CBA4FFF9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85CA5-3424-423C-AC29-85F2B65BC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4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2477-2FCA-4887-9889-AA940BCE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DB1E0-1CD9-482C-8FD2-BBF974402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2A792-6D0B-447F-8A1D-1411AEF27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C2E53-C650-4FFC-9F17-3FCD74BD9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BFD79-3EEC-48A2-868B-5FC3BB8C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14E6C-F7AF-41FF-93D5-4F176999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2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DF35CC-3F30-4817-9E2C-D8F3308A0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16CA0-CE8F-474D-8A49-1CD25C06B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9F71A-3EEC-4282-A46F-E888DA95D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2ED1-E32A-4612-9331-567F42FBF2D1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68B9D-803F-4165-82B1-94EF7CA7F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E942F-6E1E-4346-9B18-A6A513F7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51880-5E90-487A-ACC3-66737156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Orexin Neurocircuitries driving Susceptibility and Resilience to Stress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Cliff H Summers</a:t>
            </a:r>
          </a:p>
          <a:p>
            <a:r>
              <a:rPr lang="en-US" dirty="0">
                <a:solidFill>
                  <a:srgbClr val="FFFFFF"/>
                </a:solidFill>
              </a:rPr>
              <a:t>BIOL 792 Topics: Brain Stress Circuitries: Orexin Connections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21 February 2024</a:t>
            </a:r>
          </a:p>
        </p:txBody>
      </p:sp>
    </p:spTree>
    <p:extLst>
      <p:ext uri="{BB962C8B-B14F-4D97-AF65-F5344CB8AC3E}">
        <p14:creationId xmlns:p14="http://schemas.microsoft.com/office/powerpoint/2010/main" val="112563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9D9D9">
              <a:alpha val="3607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Orx Receptors Affinity – 2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1940767"/>
            <a:ext cx="7753350" cy="4842588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Binds both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and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B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Half maximal effective concentrations</a:t>
            </a:r>
          </a:p>
          <a:p>
            <a:pPr lvl="2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A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= 30 nM</a:t>
            </a:r>
          </a:p>
          <a:p>
            <a:pPr lvl="2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= 2500 nM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Binds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and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with equal affinity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½ max EC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= 36 nM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½ max EC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= 38 nM</a:t>
            </a:r>
          </a:p>
          <a:p>
            <a:pPr lvl="1"/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1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98502" cy="1325563"/>
          </a:xfrm>
          <a:solidFill>
            <a:srgbClr val="D9D9D9">
              <a:alpha val="3607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Orx Receptor 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43000" y="1840345"/>
            <a:ext cx="9801808" cy="4842588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and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made simultaneously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From separate sequences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Of one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Prepro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-orexin peptide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Released in equivalent amounts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Thus,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drives most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 Actions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With a small contribution from Orx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2800" baseline="-250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would act on </a:t>
            </a:r>
            <a:r>
              <a:rPr lang="en-US" sz="2800" b="1" baseline="-10000" dirty="0">
                <a:solidFill>
                  <a:schemeClr val="accent5">
                    <a:lumMod val="50000"/>
                  </a:schemeClr>
                </a:solidFill>
              </a:rPr>
              <a:t>~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500 receptors/cell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-Orx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together drive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Receptor Actions</a:t>
            </a:r>
            <a:endParaRPr lang="en-US" sz="3600" baseline="-250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928E451-02B2-47B9-A6CA-389F340CE4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" r="2277" b="78067"/>
          <a:stretch/>
        </p:blipFill>
        <p:spPr>
          <a:xfrm>
            <a:off x="7546919" y="2388524"/>
            <a:ext cx="4645080" cy="155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77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79956" y="32569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4717"/>
            <a:ext cx="10515600" cy="3781617"/>
          </a:xfrm>
          <a:solidFill>
            <a:schemeClr val="accent5">
              <a:lumMod val="60000"/>
              <a:lumOff val="40000"/>
              <a:alpha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Hypothesis: Due to the Flexibility and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  Neuroplastic Nature of Orexin Activity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  Stress States and Behaviors may be 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  Regulated Positively </a:t>
            </a:r>
            <a:r>
              <a:rPr lang="en-US" sz="5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5200" dirty="0">
                <a:solidFill>
                  <a:srgbClr val="FFFFFF"/>
                </a:solidFill>
              </a:rPr>
              <a:t> Negatively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4558819"/>
            <a:ext cx="10058400" cy="1282700"/>
          </a:xfrm>
          <a:solidFill>
            <a:srgbClr val="FFFFFF">
              <a:alpha val="7411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Key to Neuroplasticity: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Diverse Behavioral Function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68FAA-AEE2-448C-B73C-B0B762961E5D}"/>
              </a:ext>
            </a:extLst>
          </p:cNvPr>
          <p:cNvSpPr txBox="1"/>
          <p:nvPr/>
        </p:nvSpPr>
        <p:spPr>
          <a:xfrm>
            <a:off x="99589" y="51934"/>
            <a:ext cx="3088432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Hypothesis Page</a:t>
            </a:r>
          </a:p>
        </p:txBody>
      </p:sp>
      <p:sp>
        <p:nvSpPr>
          <p:cNvPr id="4" name="Rectangle 3" descr="Pink hued beach sand meeting the sea">
            <a:extLst>
              <a:ext uri="{FF2B5EF4-FFF2-40B4-BE49-F238E27FC236}">
                <a16:creationId xmlns:a16="http://schemas.microsoft.com/office/drawing/2014/main" id="{0341CAD8-DDF5-4420-80D5-F310993F4975}"/>
              </a:ext>
            </a:extLst>
          </p:cNvPr>
          <p:cNvSpPr/>
          <p:nvPr/>
        </p:nvSpPr>
        <p:spPr>
          <a:xfrm>
            <a:off x="4189445" y="942392"/>
            <a:ext cx="6708710" cy="7091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 descr="Pink hued beach sand meeting the sea">
            <a:extLst>
              <a:ext uri="{FF2B5EF4-FFF2-40B4-BE49-F238E27FC236}">
                <a16:creationId xmlns:a16="http://schemas.microsoft.com/office/drawing/2014/main" id="{224A8D0C-7A6B-4F89-A2DA-8AA4E77EF1B2}"/>
              </a:ext>
            </a:extLst>
          </p:cNvPr>
          <p:cNvSpPr/>
          <p:nvPr/>
        </p:nvSpPr>
        <p:spPr>
          <a:xfrm>
            <a:off x="1182562" y="1651518"/>
            <a:ext cx="10060826" cy="7091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 descr="Pink hued beach sand meeting the sea">
            <a:extLst>
              <a:ext uri="{FF2B5EF4-FFF2-40B4-BE49-F238E27FC236}">
                <a16:creationId xmlns:a16="http://schemas.microsoft.com/office/drawing/2014/main" id="{F2A49421-6D88-4D54-84DC-5CF65A9B27D1}"/>
              </a:ext>
            </a:extLst>
          </p:cNvPr>
          <p:cNvSpPr/>
          <p:nvPr/>
        </p:nvSpPr>
        <p:spPr>
          <a:xfrm>
            <a:off x="1182562" y="2328566"/>
            <a:ext cx="9370360" cy="7091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Pink hued beach sand meeting the sea">
            <a:extLst>
              <a:ext uri="{FF2B5EF4-FFF2-40B4-BE49-F238E27FC236}">
                <a16:creationId xmlns:a16="http://schemas.microsoft.com/office/drawing/2014/main" id="{E891D8B0-42B9-4075-8819-624DDE54500F}"/>
              </a:ext>
            </a:extLst>
          </p:cNvPr>
          <p:cNvSpPr/>
          <p:nvPr/>
        </p:nvSpPr>
        <p:spPr>
          <a:xfrm>
            <a:off x="1182562" y="3031220"/>
            <a:ext cx="9370360" cy="70912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3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2A535D7-AE2F-4F4E-9E4C-9D60D2FE3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Orexins Act?</a:t>
            </a:r>
          </a:p>
        </p:txBody>
      </p:sp>
      <p:pic>
        <p:nvPicPr>
          <p:cNvPr id="8" name="Content Placeholder 7" descr="A diagram of a brain&#10;&#10;Description automatically generated">
            <a:extLst>
              <a:ext uri="{FF2B5EF4-FFF2-40B4-BE49-F238E27FC236}">
                <a16:creationId xmlns:a16="http://schemas.microsoft.com/office/drawing/2014/main" id="{6D5CD78B-0029-46A2-B533-9DB814355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61" y="1202615"/>
            <a:ext cx="9636888" cy="5853278"/>
          </a:xfrm>
        </p:spPr>
      </p:pic>
    </p:spTree>
    <p:extLst>
      <p:ext uri="{BB962C8B-B14F-4D97-AF65-F5344CB8AC3E}">
        <p14:creationId xmlns:p14="http://schemas.microsoft.com/office/powerpoint/2010/main" val="885320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2">
                    <a:lumMod val="75000"/>
                  </a:schemeClr>
                </a:solidFill>
              </a:rPr>
              <a:t>Orexin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06286" y="1623527"/>
            <a:ext cx="10885714" cy="3731111"/>
          </a:xfrm>
          <a:solidFill>
            <a:srgbClr val="FFFFFF">
              <a:alpha val="7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Derive from Regional Receptor localization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And… some distinction in LH – DMH/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PeF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outputs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Two original Functions: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1. Feeding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2. Sleep/Wake</a:t>
            </a:r>
          </a:p>
        </p:txBody>
      </p:sp>
    </p:spTree>
    <p:extLst>
      <p:ext uri="{BB962C8B-B14F-4D97-AF65-F5344CB8AC3E}">
        <p14:creationId xmlns:p14="http://schemas.microsoft.com/office/powerpoint/2010/main" val="4072349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2">
                    <a:lumMod val="75000"/>
                  </a:schemeClr>
                </a:solidFill>
              </a:rPr>
              <a:t>Orexin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43396" y="681136"/>
            <a:ext cx="5548604" cy="5971592"/>
          </a:xfrm>
          <a:solidFill>
            <a:srgbClr val="FFFFFF">
              <a:alpha val="7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LH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Orx neurons</a:t>
            </a:r>
          </a:p>
          <a:p>
            <a:pPr lvl="1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Sensitive to Food </a:t>
            </a:r>
          </a:p>
          <a:p>
            <a:pPr lvl="2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Glucose</a:t>
            </a:r>
          </a:p>
          <a:p>
            <a:pPr lvl="1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Food Related Hormones</a:t>
            </a:r>
          </a:p>
          <a:p>
            <a:pPr lvl="2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Ghrelin</a:t>
            </a:r>
          </a:p>
          <a:p>
            <a:pPr lvl="2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Leptin</a:t>
            </a:r>
          </a:p>
          <a:p>
            <a:pPr lvl="1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H or D neurons</a:t>
            </a:r>
          </a:p>
          <a:p>
            <a:pPr lvl="2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Hyperpolarized by Leptin</a:t>
            </a:r>
          </a:p>
          <a:p>
            <a:pPr lvl="2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Depolarized by Leptin</a:t>
            </a:r>
          </a:p>
          <a:p>
            <a:pPr lvl="1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IGF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</a:t>
            </a:r>
          </a:p>
          <a:p>
            <a:pPr lvl="2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Growth mediator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B7B3E-E831-48D7-8388-441847BC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" y="1386959"/>
            <a:ext cx="6706181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56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2">
                    <a:lumMod val="75000"/>
                  </a:schemeClr>
                </a:solidFill>
              </a:rPr>
              <a:t>Orexin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5758" y="1465682"/>
            <a:ext cx="7565602" cy="5289681"/>
          </a:xfrm>
          <a:solidFill>
            <a:srgbClr val="FFFFFF">
              <a:alpha val="74902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LH Orx neurons Projections</a:t>
            </a:r>
          </a:p>
          <a:p>
            <a:pPr lvl="1"/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to Hypothalamic Feeding Areas</a:t>
            </a:r>
          </a:p>
          <a:p>
            <a:pPr lvl="2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VMH (ventromedial Hypothalamus)</a:t>
            </a:r>
          </a:p>
          <a:p>
            <a:pPr lvl="3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Inhibit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Glucoreceptor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neurons</a:t>
            </a:r>
          </a:p>
          <a:p>
            <a:pPr lvl="3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Glucose inhibits Orx</a:t>
            </a:r>
          </a:p>
          <a:p>
            <a:pPr lvl="2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Within LH </a:t>
            </a:r>
          </a:p>
          <a:p>
            <a:pPr lvl="3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MCH neurons – promote feeding</a:t>
            </a:r>
          </a:p>
          <a:p>
            <a:pPr lvl="2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ARC (Arcuate Nucleus)</a:t>
            </a:r>
          </a:p>
          <a:p>
            <a:pPr lvl="3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Leptin (fat) sensors</a:t>
            </a:r>
          </a:p>
          <a:p>
            <a:pPr lvl="3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NPY neurons – promote feeding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9B7B3E-E831-48D7-8388-441847BC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408" y="-1"/>
            <a:ext cx="4447592" cy="2931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13063-2D12-4038-A36E-81187834FB20}"/>
              </a:ext>
            </a:extLst>
          </p:cNvPr>
          <p:cNvSpPr txBox="1"/>
          <p:nvPr/>
        </p:nvSpPr>
        <p:spPr>
          <a:xfrm>
            <a:off x="8901404" y="4198776"/>
            <a:ext cx="281784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MCH = melanocyte </a:t>
            </a:r>
          </a:p>
          <a:p>
            <a:r>
              <a:rPr lang="en-US" dirty="0">
                <a:solidFill>
                  <a:srgbClr val="FFFF00"/>
                </a:solidFill>
              </a:rPr>
              <a:t>        concentrating hormone</a:t>
            </a:r>
          </a:p>
          <a:p>
            <a:r>
              <a:rPr lang="en-US" dirty="0">
                <a:solidFill>
                  <a:srgbClr val="FFFF00"/>
                </a:solidFill>
              </a:rPr>
              <a:t>NPY = Neuropeptide Y</a:t>
            </a:r>
          </a:p>
        </p:txBody>
      </p:sp>
    </p:spTree>
    <p:extLst>
      <p:ext uri="{BB962C8B-B14F-4D97-AF65-F5344CB8AC3E}">
        <p14:creationId xmlns:p14="http://schemas.microsoft.com/office/powerpoint/2010/main" val="3091307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Orx and Body Weight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63751" y="1399593"/>
            <a:ext cx="8649415" cy="5458398"/>
          </a:xfrm>
          <a:solidFill>
            <a:srgbClr val="FFFFFF">
              <a:alpha val="6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While Orx increases feeding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	Peripheral/Central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		Increase Energy Expenditure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		Reduce Body Weight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		Increase Leptin-induced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			anorexia and catabolism</a:t>
            </a:r>
          </a:p>
        </p:txBody>
      </p:sp>
    </p:spTree>
    <p:extLst>
      <p:ext uri="{BB962C8B-B14F-4D97-AF65-F5344CB8AC3E}">
        <p14:creationId xmlns:p14="http://schemas.microsoft.com/office/powerpoint/2010/main" val="166814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4">
                    <a:lumMod val="75000"/>
                  </a:schemeClr>
                </a:solidFill>
              </a:rPr>
              <a:t>Because Orx regulates Food Seeking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72547" y="1879243"/>
            <a:ext cx="10058400" cy="497874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Orx also regulates/promotes: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Reward Seeking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Hedonic Reactions</a:t>
            </a:r>
          </a:p>
          <a:p>
            <a:pPr marL="971550" lvl="1" indent="-514350"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Expectation</a:t>
            </a:r>
          </a:p>
          <a:p>
            <a:pPr marL="971550" lvl="1" indent="-514350"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Satiety</a:t>
            </a:r>
          </a:p>
          <a:p>
            <a:pPr marL="971550" lvl="1" indent="-514350"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Disappointment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Addiction</a:t>
            </a:r>
          </a:p>
          <a:p>
            <a:pPr marL="971550" lvl="1" indent="-514350"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Withdrawal</a:t>
            </a:r>
          </a:p>
          <a:p>
            <a:pPr marL="971550" lvl="1" indent="-514350"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Relapse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Motivation </a:t>
            </a: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1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Food/Reward/Motivation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4071938"/>
            <a:ext cx="10058400" cy="1282700"/>
          </a:xfrm>
          <a:solidFill>
            <a:srgbClr val="FFFFFF">
              <a:alpha val="4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Are closely linked to Stress</a:t>
            </a:r>
          </a:p>
        </p:txBody>
      </p:sp>
    </p:spTree>
    <p:extLst>
      <p:ext uri="{BB962C8B-B14F-4D97-AF65-F5344CB8AC3E}">
        <p14:creationId xmlns:p14="http://schemas.microsoft.com/office/powerpoint/2010/main" val="318451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  <a:solidFill>
            <a:srgbClr val="FFC000">
              <a:alpha val="89804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5200" dirty="0">
                <a:solidFill>
                  <a:schemeClr val="accent5">
                    <a:lumMod val="50000"/>
                  </a:schemeClr>
                </a:solidFill>
              </a:rPr>
              <a:t>Physiological and Behavioral Stress Responses are Regulated by Specialized Neurocircuits in Brain Regions activated by Emotion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4071938"/>
            <a:ext cx="10058400" cy="1282700"/>
          </a:xfrm>
          <a:solidFill>
            <a:schemeClr val="accent4">
              <a:lumMod val="60000"/>
              <a:lumOff val="40000"/>
              <a:alpha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Understanding the neurochemistry and anatomy of these circuits brings clarity to the behaviors and emotional states that they produce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D420C6-E594-4089-B50B-D27C5F937E68}"/>
              </a:ext>
            </a:extLst>
          </p:cNvPr>
          <p:cNvSpPr txBox="1"/>
          <p:nvPr/>
        </p:nvSpPr>
        <p:spPr>
          <a:xfrm>
            <a:off x="99589" y="51934"/>
            <a:ext cx="3088432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Slide</a:t>
            </a:r>
          </a:p>
        </p:txBody>
      </p:sp>
    </p:spTree>
    <p:extLst>
      <p:ext uri="{BB962C8B-B14F-4D97-AF65-F5344CB8AC3E}">
        <p14:creationId xmlns:p14="http://schemas.microsoft.com/office/powerpoint/2010/main" val="332303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05659C4-DD50-4300-AA87-FED878F94A8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DMH/</a:t>
            </a:r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PeF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projections promote Wakefulness</a:t>
            </a:r>
          </a:p>
        </p:txBody>
      </p:sp>
      <p:pic>
        <p:nvPicPr>
          <p:cNvPr id="8" name="Content Placeholder 7" descr="A diagram of a complex flowchart&#10;&#10;Description automatically generated">
            <a:extLst>
              <a:ext uri="{FF2B5EF4-FFF2-40B4-BE49-F238E27FC236}">
                <a16:creationId xmlns:a16="http://schemas.microsoft.com/office/drawing/2014/main" id="{80C922A0-8395-47EF-9027-46F82E465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9" y="1803148"/>
            <a:ext cx="11467901" cy="4955945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3443038-C212-4E2B-A18B-597C9DF805EE}"/>
              </a:ext>
            </a:extLst>
          </p:cNvPr>
          <p:cNvSpPr/>
          <p:nvPr/>
        </p:nvSpPr>
        <p:spPr>
          <a:xfrm>
            <a:off x="8243596" y="3059948"/>
            <a:ext cx="1147665" cy="11943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6EED9C-1DC8-49BB-86BA-90BF4095964A}"/>
              </a:ext>
            </a:extLst>
          </p:cNvPr>
          <p:cNvSpPr/>
          <p:nvPr/>
        </p:nvSpPr>
        <p:spPr>
          <a:xfrm>
            <a:off x="8927841" y="4621271"/>
            <a:ext cx="1998306" cy="11943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77B2A9-A961-452E-9A02-5D345F320C90}"/>
              </a:ext>
            </a:extLst>
          </p:cNvPr>
          <p:cNvSpPr/>
          <p:nvPr/>
        </p:nvSpPr>
        <p:spPr>
          <a:xfrm>
            <a:off x="6772470" y="5529823"/>
            <a:ext cx="1147665" cy="11943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F44909-FB38-4823-8D49-BE1204294B58}"/>
              </a:ext>
            </a:extLst>
          </p:cNvPr>
          <p:cNvSpPr/>
          <p:nvPr/>
        </p:nvSpPr>
        <p:spPr>
          <a:xfrm rot="19851217">
            <a:off x="8078341" y="4302521"/>
            <a:ext cx="1677590" cy="5991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Orexin Regulation of Sleep </a:t>
            </a:r>
            <a:r>
              <a:rPr lang="en-US" sz="3200" i="1" dirty="0">
                <a:solidFill>
                  <a:srgbClr val="FFFFFF"/>
                </a:solidFill>
              </a:rPr>
              <a:t>and</a:t>
            </a:r>
            <a:r>
              <a:rPr lang="en-US" sz="5200" dirty="0">
                <a:solidFill>
                  <a:srgbClr val="FFFFFF"/>
                </a:solidFill>
              </a:rPr>
              <a:t> </a:t>
            </a:r>
            <a:r>
              <a:rPr lang="en-US" sz="5200" b="1" dirty="0">
                <a:solidFill>
                  <a:srgbClr val="FFFFFF"/>
                </a:solidFill>
              </a:rPr>
              <a:t>Waking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63216" y="1552672"/>
            <a:ext cx="10444066" cy="5146707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Orx neurons less active during sleep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DMH/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</a:rPr>
              <a:t>PeF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 Orx neurons activated during wakefulness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DMH/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PeF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Orx neurons fire just before Waking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Cause” waking within several seconds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Not direct causality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Not an On-Off switch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increases probability of </a:t>
            </a:r>
            <a:r>
              <a:rPr lang="en-US" sz="3200" i="1" dirty="0">
                <a:solidFill>
                  <a:schemeClr val="accent5">
                    <a:lumMod val="50000"/>
                  </a:schemeClr>
                </a:solidFill>
              </a:rPr>
              <a:t>sleep to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Wake transitions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lengthens the duration of Wakefulness</a:t>
            </a:r>
          </a:p>
        </p:txBody>
      </p:sp>
    </p:spTree>
    <p:extLst>
      <p:ext uri="{BB962C8B-B14F-4D97-AF65-F5344CB8AC3E}">
        <p14:creationId xmlns:p14="http://schemas.microsoft.com/office/powerpoint/2010/main" val="471469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139" y="365125"/>
            <a:ext cx="10515600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en-US" sz="5200" dirty="0">
                <a:solidFill>
                  <a:srgbClr val="FFFFFF"/>
                </a:solidFill>
              </a:rPr>
              <a:t> Orexin Regulates </a:t>
            </a:r>
            <a:r>
              <a:rPr lang="en-US" sz="5200" b="1" dirty="0">
                <a:solidFill>
                  <a:srgbClr val="FFFFFF"/>
                </a:solidFill>
              </a:rPr>
              <a:t>Waking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6139" y="1690688"/>
            <a:ext cx="10444066" cy="5146707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SCN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= suprachiasmatic nucleus</a:t>
            </a:r>
          </a:p>
          <a:p>
            <a:pPr marL="457200" lvl="1" indent="0">
              <a:buNone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(circadian biological clock)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Stimulates DMH/</a:t>
            </a:r>
            <a:r>
              <a:rPr lang="en-US" sz="3400" dirty="0" err="1">
                <a:solidFill>
                  <a:schemeClr val="accent5">
                    <a:lumMod val="50000"/>
                  </a:schemeClr>
                </a:solidFill>
              </a:rPr>
              <a:t>PeF</a:t>
            </a: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 Orx neurons 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during active periods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DMH/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</a:rPr>
              <a:t>PeF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stimulate </a:t>
            </a:r>
            <a:r>
              <a:rPr lang="en-US" sz="4000" i="1" dirty="0">
                <a:solidFill>
                  <a:schemeClr val="accent5">
                    <a:lumMod val="50000"/>
                  </a:schemeClr>
                </a:solidFill>
              </a:rPr>
              <a:t>multiple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arousal areas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Basal forebrain, PPT/LPT, locus ceruleus, raphe, TMN, </a:t>
            </a:r>
          </a:p>
          <a:p>
            <a:pPr marL="1657350" lvl="2" indent="-742950">
              <a:buFont typeface="+mj-lt"/>
              <a:buAutoNum type="romanL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Activates ACh, NE, 5-HT, HA arousal signals</a:t>
            </a:r>
          </a:p>
          <a:p>
            <a:pPr marL="1200150" lvl="1" indent="-742950">
              <a:buFont typeface="+mj-lt"/>
              <a:buAutoNum type="alphaUcPeriod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To activate 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all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neurocircuits in the brain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4D717B2C-5DDF-491D-A13E-CBC6ECD20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t="46508" r="31319" b="3127"/>
          <a:stretch/>
        </p:blipFill>
        <p:spPr>
          <a:xfrm>
            <a:off x="8083483" y="0"/>
            <a:ext cx="4105469" cy="275602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293FD43-4D42-4579-A7A4-4E62B42EDFDA}"/>
              </a:ext>
            </a:extLst>
          </p:cNvPr>
          <p:cNvSpPr/>
          <p:nvPr/>
        </p:nvSpPr>
        <p:spPr>
          <a:xfrm rot="19263775">
            <a:off x="8854489" y="1491652"/>
            <a:ext cx="1685064" cy="73683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38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4">
                    <a:lumMod val="75000"/>
                  </a:schemeClr>
                </a:solidFill>
              </a:rPr>
              <a:t>Because Orx regulates Waking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72547" y="1879243"/>
            <a:ext cx="6805126" cy="4978747"/>
          </a:xfrm>
          <a:solidFill>
            <a:srgbClr val="F2F2F2">
              <a:alpha val="8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Orx also regulates/promotes: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Arousal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Stress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Anxiety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Panic</a:t>
            </a:r>
          </a:p>
          <a:p>
            <a:pPr marL="971550" lvl="1" indent="-514350">
              <a:buAutoNum type="alphaU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Depression</a:t>
            </a:r>
          </a:p>
          <a:p>
            <a:pPr marL="1428750" lvl="2" indent="-514350"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Anorexia, OCD, Bipolar disorder…</a:t>
            </a:r>
          </a:p>
          <a:p>
            <a:pPr marL="971550" lvl="1" indent="-514350">
              <a:buAutoNum type="alphaU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PTSD</a:t>
            </a:r>
          </a:p>
          <a:p>
            <a:pPr marL="971550" lvl="1" indent="-514350">
              <a:buAutoNum type="alphaU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Withdrawal/Relapse in Addiction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Motivation </a:t>
            </a: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EB60D57-4F35-41FF-A302-BCC681AD5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364" y="12023"/>
            <a:ext cx="3147588" cy="269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320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76FE9ED-8002-48ED-9408-90E238E9ED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Orexin directly activates Anxiety Centers</a:t>
            </a:r>
          </a:p>
        </p:txBody>
      </p:sp>
      <p:pic>
        <p:nvPicPr>
          <p:cNvPr id="7" name="Picture 6" descr="A diagram of a brain&#10;&#10;Description automatically generated">
            <a:extLst>
              <a:ext uri="{FF2B5EF4-FFF2-40B4-BE49-F238E27FC236}">
                <a16:creationId xmlns:a16="http://schemas.microsoft.com/office/drawing/2014/main" id="{13199B76-92AF-4AA1-95BA-8F6ADB75C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7" y="1310326"/>
            <a:ext cx="9264075" cy="554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45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pic>
        <p:nvPicPr>
          <p:cNvPr id="8" name="Content Placeholder 7" descr="A diagram of a brain&#10;&#10;Description automatically generated">
            <a:extLst>
              <a:ext uri="{FF2B5EF4-FFF2-40B4-BE49-F238E27FC236}">
                <a16:creationId xmlns:a16="http://schemas.microsoft.com/office/drawing/2014/main" id="{997CF848-90D0-4FCD-99A1-AF62C719B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70" y="1231262"/>
            <a:ext cx="9363919" cy="547359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34A8C4-B049-45D9-94C9-8E7418CC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0" y="365125"/>
            <a:ext cx="10515600" cy="1325563"/>
          </a:xfrm>
        </p:spPr>
        <p:txBody>
          <a:bodyPr/>
          <a:lstStyle/>
          <a:p>
            <a:r>
              <a:rPr lang="en-US" dirty="0"/>
              <a:t>Stimulation of the DMH/</a:t>
            </a:r>
            <a:r>
              <a:rPr lang="en-US" dirty="0" err="1"/>
              <a:t>PeF</a:t>
            </a:r>
            <a:br>
              <a:rPr lang="en-US" dirty="0"/>
            </a:br>
            <a:r>
              <a:rPr lang="en-US" dirty="0"/>
              <a:t>can cause Panic</a:t>
            </a:r>
          </a:p>
        </p:txBody>
      </p:sp>
    </p:spTree>
    <p:extLst>
      <p:ext uri="{BB962C8B-B14F-4D97-AF65-F5344CB8AC3E}">
        <p14:creationId xmlns:p14="http://schemas.microsoft.com/office/powerpoint/2010/main" val="660996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23263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accent4">
                    <a:lumMod val="75000"/>
                  </a:schemeClr>
                </a:solidFill>
              </a:rPr>
              <a:t>Because Orx regulates Waking/Stress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A56CD2A-A43F-442F-A4D9-70DE2F6F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5702" y="1508918"/>
            <a:ext cx="4413250" cy="27654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3265" y="1879243"/>
            <a:ext cx="8169014" cy="4978747"/>
          </a:xfrm>
          <a:solidFill>
            <a:srgbClr val="F2F2F2">
              <a:alpha val="8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Orx also regulates/promotes: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Autonomic Function</a:t>
            </a:r>
          </a:p>
          <a:p>
            <a:pPr marL="971550" lvl="1" indent="-514350">
              <a:buAutoNum type="alphaUcPeriod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Links Limbic to Premotor Autonomic Centers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1485900" lvl="2" indent="-571500">
              <a:buFont typeface="+mj-lt"/>
              <a:buAutoNum type="romanL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Paraventricular N, Periaqueductal Gray, Parabrachial N, N Solitary Tract, Area Postrema</a:t>
            </a:r>
          </a:p>
          <a:p>
            <a:pPr marL="1028700" lvl="1" indent="-571500">
              <a:buFont typeface="+mj-lt"/>
              <a:buAutoNum type="alphaUcPeriod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Increasing Sympathetic Activation</a:t>
            </a:r>
          </a:p>
          <a:p>
            <a:pPr marL="1485900" lvl="2" indent="-571500">
              <a:buFont typeface="+mj-lt"/>
              <a:buAutoNum type="romanLcPeriod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Increasing HR and BP</a:t>
            </a: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Respiratory Function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Fight or Flight Responses</a:t>
            </a:r>
          </a:p>
          <a:p>
            <a:pPr marL="0" indent="0"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C20E2E-9135-43EF-99BB-1EDC8279C8BA}"/>
              </a:ext>
            </a:extLst>
          </p:cNvPr>
          <p:cNvSpPr/>
          <p:nvPr/>
        </p:nvSpPr>
        <p:spPr>
          <a:xfrm>
            <a:off x="9299702" y="2204243"/>
            <a:ext cx="3048000" cy="1524000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83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9565931-5157-427C-B653-B7766171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Orexin System Plasticity</a:t>
            </a:r>
          </a:p>
        </p:txBody>
      </p:sp>
      <p:pic>
        <p:nvPicPr>
          <p:cNvPr id="8" name="Content Placeholder 7" descr="A diagram of a drug use&#10;&#10;Description automatically generated">
            <a:extLst>
              <a:ext uri="{FF2B5EF4-FFF2-40B4-BE49-F238E27FC236}">
                <a16:creationId xmlns:a16="http://schemas.microsoft.com/office/drawing/2014/main" id="{FFE947D7-A637-492B-A8C6-29A8D1699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9" y="1456995"/>
            <a:ext cx="6563351" cy="5766120"/>
          </a:xfr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6F85B49E-C565-472F-B38A-B292A7073119}"/>
              </a:ext>
            </a:extLst>
          </p:cNvPr>
          <p:cNvSpPr txBox="1">
            <a:spLocks/>
          </p:cNvSpPr>
          <p:nvPr/>
        </p:nvSpPr>
        <p:spPr>
          <a:xfrm>
            <a:off x="23265" y="1879243"/>
            <a:ext cx="5509788" cy="4978747"/>
          </a:xfrm>
          <a:prstGeom prst="rect">
            <a:avLst/>
          </a:prstGeom>
          <a:solidFill>
            <a:srgbClr val="F2F2F2">
              <a:alpha val="8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Working through numerous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    other brain systems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Tying together </a:t>
            </a:r>
            <a:r>
              <a:rPr lang="en-US" sz="3200" b="1" i="1" dirty="0">
                <a:solidFill>
                  <a:srgbClr val="002060"/>
                </a:solidFill>
              </a:rPr>
              <a:t>Related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    behavioral and physiological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    functions 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16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AF85ED3-6811-4123-9312-6AB4567D1A7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2F2F2">
              <a:alpha val="60000"/>
            </a:srgbClr>
          </a:solidFill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Acted</a:t>
            </a:r>
            <a:r>
              <a:rPr lang="en-US" dirty="0"/>
              <a:t>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 by Numerous Inputs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E095A9-D039-4876-986A-5EBE7463C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41" y="1398409"/>
            <a:ext cx="9265298" cy="5472121"/>
          </a:xfrm>
        </p:spPr>
      </p:pic>
    </p:spTree>
    <p:extLst>
      <p:ext uri="{BB962C8B-B14F-4D97-AF65-F5344CB8AC3E}">
        <p14:creationId xmlns:p14="http://schemas.microsoft.com/office/powerpoint/2010/main" val="4146273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Orexin Activation of Stress Hormones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8200" y="1552823"/>
            <a:ext cx="10058400" cy="5043920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DMH/</a:t>
            </a:r>
            <a:r>
              <a:rPr lang="en-US" sz="3600" dirty="0" err="1">
                <a:solidFill>
                  <a:schemeClr val="accent5">
                    <a:lumMod val="50000"/>
                  </a:schemeClr>
                </a:solidFill>
              </a:rPr>
              <a:t>PeF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Orx innervates PVN CRF neurons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Reciprocal CRF to DMH/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PeF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innervation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CRF = corticotropin releasing factor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 Stress Hormone Axis (HPA)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CRF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ACTH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(adrenocorticotropic hormone)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Cortisol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chemeClr val="accent5">
                    <a:lumMod val="50000"/>
                  </a:schemeClr>
                </a:solidFill>
              </a:rPr>
              <a:t> Peripheral Orx stimulates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 ACTH and Cortisol</a:t>
            </a:r>
          </a:p>
        </p:txBody>
      </p:sp>
      <p:pic>
        <p:nvPicPr>
          <p:cNvPr id="6" name="Content Placeholder 7" descr="A diagram of a drug use&#10;&#10;Description automatically generated">
            <a:extLst>
              <a:ext uri="{FF2B5EF4-FFF2-40B4-BE49-F238E27FC236}">
                <a16:creationId xmlns:a16="http://schemas.microsoft.com/office/drawing/2014/main" id="{C49A05BC-118A-4960-8DDA-D9A372E7C2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4" r="-118" b="28805"/>
          <a:stretch/>
        </p:blipFill>
        <p:spPr>
          <a:xfrm>
            <a:off x="7419372" y="2752837"/>
            <a:ext cx="4907666" cy="410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1" y="365124"/>
            <a:ext cx="11243388" cy="5799592"/>
          </a:xfrm>
          <a:solidFill>
            <a:schemeClr val="accent1">
              <a:lumMod val="50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5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Stress</a:t>
            </a:r>
            <a:br>
              <a:rPr lang="en-US" sz="52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5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5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oxidative, cellular, neural, endocrine, emotional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n-US" sz="5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5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strain/tension on normal homeostatic range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9933"/>
                </a:solidFill>
              </a:rPr>
              <a:t>2. Stress Neurocircuitry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FFFF"/>
                </a:solidFill>
              </a:rPr>
              <a:t>   </a:t>
            </a:r>
            <a:r>
              <a:rPr lang="en-US" sz="5200" dirty="0">
                <a:solidFill>
                  <a:srgbClr val="FF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>
                <a:solidFill>
                  <a:srgbClr val="FF9933"/>
                </a:solidFill>
              </a:rPr>
              <a:t>Sensory-Regulatory-Motor neurons in series</a:t>
            </a:r>
            <a:br>
              <a:rPr lang="en-US" dirty="0">
                <a:solidFill>
                  <a:srgbClr val="FF9933"/>
                </a:solidFill>
              </a:rPr>
            </a:br>
            <a:r>
              <a:rPr lang="en-US" dirty="0">
                <a:solidFill>
                  <a:srgbClr val="FF9933"/>
                </a:solidFill>
              </a:rPr>
              <a:t>	    producing controlling emotional, behavioral, </a:t>
            </a:r>
            <a:br>
              <a:rPr lang="en-US" dirty="0">
                <a:solidFill>
                  <a:srgbClr val="FF9933"/>
                </a:solidFill>
              </a:rPr>
            </a:br>
            <a:r>
              <a:rPr lang="en-US" dirty="0">
                <a:solidFill>
                  <a:srgbClr val="FF9933"/>
                </a:solidFill>
              </a:rPr>
              <a:t>	    and neuroendocrine distress</a:t>
            </a:r>
            <a:br>
              <a:rPr lang="en-US" sz="5200" dirty="0">
                <a:solidFill>
                  <a:srgbClr val="FFFFFF"/>
                </a:solidFill>
              </a:rPr>
            </a:br>
            <a:r>
              <a:rPr lang="en-US" sz="5200" dirty="0">
                <a:solidFill>
                  <a:srgbClr val="FF3300"/>
                </a:solidFill>
              </a:rPr>
              <a:t>3. Orexins / Hypocretins </a:t>
            </a:r>
            <a:r>
              <a:rPr lang="en-US" sz="4900" dirty="0">
                <a:solidFill>
                  <a:srgbClr val="FF3300"/>
                </a:solidFill>
              </a:rPr>
              <a:t>(Orx / Hcrt)</a:t>
            </a:r>
            <a:br>
              <a:rPr lang="en-US" sz="4900" dirty="0">
                <a:solidFill>
                  <a:srgbClr val="FF3300"/>
                </a:solidFill>
              </a:rPr>
            </a:br>
            <a:r>
              <a:rPr lang="en-US" sz="5200" dirty="0">
                <a:solidFill>
                  <a:srgbClr val="FF3300"/>
                </a:solidFill>
              </a:rPr>
              <a:t>   </a:t>
            </a:r>
            <a:r>
              <a:rPr lang="en-US" sz="5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>
                <a:solidFill>
                  <a:srgbClr val="FF3300"/>
                </a:solidFill>
              </a:rPr>
              <a:t>2 peptides made </a:t>
            </a:r>
            <a:r>
              <a:rPr lang="en-US" sz="3100" dirty="0">
                <a:solidFill>
                  <a:srgbClr val="FF3300"/>
                </a:solidFill>
              </a:rPr>
              <a:t>in the </a:t>
            </a:r>
            <a:r>
              <a:rPr lang="en-US" dirty="0">
                <a:solidFill>
                  <a:srgbClr val="FF3300"/>
                </a:solidFill>
              </a:rPr>
              <a:t>Perifornical Hypothalamus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956318" y="6164716"/>
            <a:ext cx="10058400" cy="1282700"/>
          </a:xfrm>
          <a:solidFill>
            <a:schemeClr val="bg1">
              <a:lumMod val="95000"/>
              <a:alpha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We will examine the relationships between these ideas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CA054-D10C-4311-815A-F0A3FA6003D3}"/>
              </a:ext>
            </a:extLst>
          </p:cNvPr>
          <p:cNvSpPr txBox="1"/>
          <p:nvPr/>
        </p:nvSpPr>
        <p:spPr>
          <a:xfrm>
            <a:off x="99589" y="51934"/>
            <a:ext cx="3088432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Characters </a:t>
            </a:r>
          </a:p>
        </p:txBody>
      </p:sp>
    </p:spTree>
    <p:extLst>
      <p:ext uri="{BB962C8B-B14F-4D97-AF65-F5344CB8AC3E}">
        <p14:creationId xmlns:p14="http://schemas.microsoft.com/office/powerpoint/2010/main" val="311114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Plasticity and Stress Neurocircuitry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05812" y="1552673"/>
            <a:ext cx="10416074" cy="5044070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CRF is the major central peptide regulating stress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Neuronal CRF made in PVN, BNST, and CeA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BNST = Bed Nucleus of the Stria Terminalis, CeA = Central Amygdala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   BNST/CeA: CRF + GABA   but   PVN: CRF + Glu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Orx innervates all CRF centers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  All reciprocal innervations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  CRF excites Orx neurons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Orx activates CRF neurons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CEE76E-BFF9-4185-8A62-EFC28AFDC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b="15554"/>
          <a:stretch/>
        </p:blipFill>
        <p:spPr>
          <a:xfrm>
            <a:off x="7822100" y="4462047"/>
            <a:ext cx="4369899" cy="233529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7D303B-91DA-48B2-9D70-8E36CC5F058D}"/>
              </a:ext>
            </a:extLst>
          </p:cNvPr>
          <p:cNvSpPr/>
          <p:nvPr/>
        </p:nvSpPr>
        <p:spPr>
          <a:xfrm>
            <a:off x="8948057" y="5695676"/>
            <a:ext cx="1166327" cy="103169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08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Plasticity and Stress Neurocircuitry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38335" y="1343608"/>
            <a:ext cx="10683551" cy="5383764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Orx activates CRF neurons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promotes anxiety / stress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via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and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exciting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(G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q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-PLC-PIP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- IP</a:t>
            </a:r>
            <a:r>
              <a:rPr lang="en-US" sz="2000" baseline="-25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– Ca</a:t>
            </a:r>
            <a:r>
              <a:rPr lang="en-US" sz="2000" baseline="30000" dirty="0">
                <a:solidFill>
                  <a:schemeClr val="accent5">
                    <a:lumMod val="50000"/>
                  </a:schemeClr>
                </a:solidFill>
              </a:rPr>
              <a:t>++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the same neurons	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in BNST and CeA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</a:rPr>
              <a:t> But… basolateral amygdala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BLA innervates CeA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in BLA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and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are on different neurons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</a:rPr>
              <a:t> with different functions</a:t>
            </a:r>
          </a:p>
          <a:p>
            <a:pPr lvl="3">
              <a:buFont typeface="Courier New" panose="02070309020205020404" pitchFamily="49" charset="0"/>
              <a:buChar char="o"/>
            </a:pPr>
            <a:endParaRPr lang="en-US"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CCEE76E-BFF9-4185-8A62-EFC28AFDCC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" b="15554"/>
          <a:stretch/>
        </p:blipFill>
        <p:spPr>
          <a:xfrm>
            <a:off x="7822100" y="4462047"/>
            <a:ext cx="4369899" cy="233529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7D303B-91DA-48B2-9D70-8E36CC5F058D}"/>
              </a:ext>
            </a:extLst>
          </p:cNvPr>
          <p:cNvSpPr/>
          <p:nvPr/>
        </p:nvSpPr>
        <p:spPr>
          <a:xfrm>
            <a:off x="8948057" y="5695676"/>
            <a:ext cx="1166327" cy="103169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</a:schemeClr>
            </a:solidFill>
            <a:prstDash val="sysDash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86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Plasticity and Stress Neurocircuitry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38335" y="1343608"/>
            <a:ext cx="10683551" cy="5383764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BLA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 stimulate excitatory Glu neurons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pro-stress… increase anxiety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BLA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 stimulate inhibitory GABA neurons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anti-stress… decrease anxiety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 differentially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     regulate gene expression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In stress-resilient mice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Blocking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R action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reduces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Hcrtr1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and PLC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Plcb1)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       gene expression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 descr="A diagram of two people&#10;&#10;Description automatically generated">
            <a:extLst>
              <a:ext uri="{FF2B5EF4-FFF2-40B4-BE49-F238E27FC236}">
                <a16:creationId xmlns:a16="http://schemas.microsoft.com/office/drawing/2014/main" id="{E62A49C1-EEC6-4E78-AACD-B00EE9514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7907" r="58113" b="189"/>
          <a:stretch/>
        </p:blipFill>
        <p:spPr>
          <a:xfrm>
            <a:off x="7763073" y="2989849"/>
            <a:ext cx="4522237" cy="38681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423770-DBAF-41D6-8944-A81B6BBDCFE0}"/>
              </a:ext>
            </a:extLst>
          </p:cNvPr>
          <p:cNvSpPr/>
          <p:nvPr/>
        </p:nvSpPr>
        <p:spPr>
          <a:xfrm>
            <a:off x="12064483" y="6502204"/>
            <a:ext cx="304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0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0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Plasticity and Stress Neurocircuitry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38335" y="1343608"/>
            <a:ext cx="10683551" cy="5383764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In stress-vulnerable mice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Blocking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R action makes them more resilient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 and increases 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R gene expression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Hcrtr2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increases brain derived neurotrophic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  factor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Bdnf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expression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BDNF stimulates neuroplasticity/learning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and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changes PLC to ERK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signaling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or at least increases </a:t>
            </a:r>
            <a:r>
              <a:rPr lang="en-US" sz="2800" i="1" dirty="0">
                <a:solidFill>
                  <a:schemeClr val="accent5">
                    <a:lumMod val="50000"/>
                  </a:schemeClr>
                </a:solidFill>
              </a:rPr>
              <a:t>Mapk3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expression</a:t>
            </a:r>
          </a:p>
          <a:p>
            <a:pPr marL="457200" lvl="1" indent="0">
              <a:buNone/>
            </a:pP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423770-DBAF-41D6-8944-A81B6BBDCFE0}"/>
              </a:ext>
            </a:extLst>
          </p:cNvPr>
          <p:cNvSpPr/>
          <p:nvPr/>
        </p:nvSpPr>
        <p:spPr>
          <a:xfrm>
            <a:off x="11887200" y="6548859"/>
            <a:ext cx="3048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diagram of two people&#10;&#10;Description automatically generated">
            <a:extLst>
              <a:ext uri="{FF2B5EF4-FFF2-40B4-BE49-F238E27FC236}">
                <a16:creationId xmlns:a16="http://schemas.microsoft.com/office/drawing/2014/main" id="{8F699331-1CBA-4F4B-B4B6-535295D6C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9" t="9219" r="12567" b="173"/>
          <a:stretch/>
        </p:blipFill>
        <p:spPr>
          <a:xfrm>
            <a:off x="8425549" y="2613403"/>
            <a:ext cx="3693366" cy="42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83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C7E3405-4449-4BC9-8776-80048EC5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15892-2CE1-4DF7-8C7E-34C6EB5E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343608"/>
            <a:ext cx="10905931" cy="5430416"/>
          </a:xfrm>
          <a:solidFill>
            <a:srgbClr val="FFFFFF">
              <a:alpha val="74902"/>
            </a:srgbClr>
          </a:solidFill>
        </p:spPr>
        <p:txBody>
          <a:bodyPr>
            <a:normAutofit lnSpcReduction="10000"/>
          </a:bodyPr>
          <a:lstStyle/>
          <a:p>
            <a:r>
              <a:rPr lang="en-US" sz="3600" dirty="0"/>
              <a:t>A) Orexins act Neurally and Hormonally </a:t>
            </a:r>
          </a:p>
          <a:p>
            <a:r>
              <a:rPr lang="en-US" sz="3600" dirty="0"/>
              <a:t>B) Orexins have multiple functions</a:t>
            </a:r>
          </a:p>
          <a:p>
            <a:pPr lvl="1"/>
            <a:r>
              <a:rPr lang="en-US" sz="3200" dirty="0"/>
              <a:t>1. Behavioral Plasticity</a:t>
            </a:r>
          </a:p>
          <a:p>
            <a:pPr lvl="1"/>
            <a:r>
              <a:rPr lang="en-US" sz="3200" dirty="0"/>
              <a:t>2. Physiological Plasticity</a:t>
            </a:r>
          </a:p>
          <a:p>
            <a:pPr lvl="1"/>
            <a:r>
              <a:rPr lang="en-US" sz="3200" dirty="0"/>
              <a:t>3. Molecular/Signaling Plasticity</a:t>
            </a:r>
          </a:p>
          <a:p>
            <a:r>
              <a:rPr lang="en-US" sz="3600" dirty="0"/>
              <a:t>C) Due in part to broad distribution of 2 receptor types</a:t>
            </a:r>
          </a:p>
          <a:p>
            <a:pPr lvl="1"/>
            <a:r>
              <a:rPr lang="en-US" sz="3200" dirty="0"/>
              <a:t>1. Which sometimes reside on different types of neurons</a:t>
            </a:r>
          </a:p>
          <a:p>
            <a:pPr lvl="1"/>
            <a:r>
              <a:rPr lang="en-US" sz="3200" dirty="0"/>
              <a:t>2. Resulting in varying functions</a:t>
            </a:r>
          </a:p>
          <a:p>
            <a:r>
              <a:rPr lang="en-US" sz="3600" dirty="0"/>
              <a:t>D) and numerous projections to LH and to DMH/</a:t>
            </a:r>
            <a:r>
              <a:rPr lang="en-US" sz="3600" dirty="0" err="1"/>
              <a:t>PeF</a:t>
            </a:r>
            <a:endParaRPr lang="en-US" sz="3600" dirty="0"/>
          </a:p>
          <a:p>
            <a:r>
              <a:rPr lang="en-US" sz="3600" dirty="0"/>
              <a:t>E) Thus, Neurocircuitry matters to Function</a:t>
            </a:r>
          </a:p>
        </p:txBody>
      </p:sp>
    </p:spTree>
    <p:extLst>
      <p:ext uri="{BB962C8B-B14F-4D97-AF65-F5344CB8AC3E}">
        <p14:creationId xmlns:p14="http://schemas.microsoft.com/office/powerpoint/2010/main" val="2283734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67E0136-4DF6-4630-968E-5F11559A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4C6108-B271-4487-AE12-E8DEAC7B9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8303"/>
            <a:ext cx="10825065" cy="4351338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/>
              <a:t>1. Specific Orexin Stress-Related Neurocircuitries result in very different outcomes 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2. While Orexins are generally thought of as Pro-Stress, they can also be anti-stress depending on the circuitry</a:t>
            </a:r>
          </a:p>
          <a:p>
            <a:pPr>
              <a:lnSpc>
                <a:spcPct val="110000"/>
              </a:lnSpc>
            </a:pPr>
            <a:r>
              <a:rPr lang="en-US" sz="3600" dirty="0"/>
              <a:t>3. Changes in Molecular Signaling and Gene Expression likely play important roles in Neuroplastic Function</a:t>
            </a:r>
          </a:p>
        </p:txBody>
      </p:sp>
    </p:spTree>
    <p:extLst>
      <p:ext uri="{BB962C8B-B14F-4D97-AF65-F5344CB8AC3E}">
        <p14:creationId xmlns:p14="http://schemas.microsoft.com/office/powerpoint/2010/main" val="2248013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89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67E0136-4DF6-4630-968E-5F11559A5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Thanks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50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A9839-A48C-43EE-8D8F-D091D0DBE94C}"/>
              </a:ext>
            </a:extLst>
          </p:cNvPr>
          <p:cNvSpPr txBox="1"/>
          <p:nvPr/>
        </p:nvSpPr>
        <p:spPr>
          <a:xfrm>
            <a:off x="99589" y="51934"/>
            <a:ext cx="3088432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4CB8A-398D-48AF-B280-9A97127E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67261" cy="1325563"/>
          </a:xfrm>
          <a:solidFill>
            <a:srgbClr val="F2F2F2">
              <a:alpha val="89804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Orexin/Hypocretin Neuropeptides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CBD095-C001-4B9B-B991-B17F9D67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68682" cy="4080653"/>
          </a:xfrm>
          <a:solidFill>
            <a:srgbClr val="F2F2F2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Orexin A (Orx</a:t>
            </a:r>
            <a:r>
              <a:rPr lang="en-US" sz="3600" baseline="-25000" dirty="0">
                <a:solidFill>
                  <a:schemeClr val="accent4">
                    <a:lumMod val="50000"/>
                  </a:schemeClr>
                </a:solidFill>
              </a:rPr>
              <a:t>A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= Hcrtr1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) &amp; Orx</a:t>
            </a:r>
            <a:r>
              <a:rPr lang="en-US" sz="3600" baseline="-25000" dirty="0">
                <a:solidFill>
                  <a:schemeClr val="accent4">
                    <a:lumMod val="50000"/>
                  </a:schemeClr>
                </a:solidFill>
              </a:rPr>
              <a:t>B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= Hcrt</a:t>
            </a:r>
            <a:r>
              <a:rPr lang="en-US" sz="3600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sz="3600" baseline="-250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Cleaved one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</a:rPr>
              <a:t>prepro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-Orx gene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Orexin = stimulate feeding</a:t>
            </a:r>
          </a:p>
          <a:p>
            <a:pPr lvl="2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Hypocretin = </a:t>
            </a:r>
            <a:r>
              <a:rPr lang="en-US" sz="3000" dirty="0">
                <a:solidFill>
                  <a:schemeClr val="accent2">
                    <a:lumMod val="50000"/>
                  </a:schemeClr>
                </a:solidFill>
              </a:rPr>
              <a:t>hypothalamic secretion</a:t>
            </a:r>
          </a:p>
          <a:p>
            <a:pPr lvl="1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Orx</a:t>
            </a:r>
            <a:r>
              <a:rPr lang="en-US" sz="3600" baseline="-25000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= 33 aa    Orx</a:t>
            </a:r>
            <a:r>
              <a:rPr lang="en-US" sz="3600" baseline="-25000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 = 28 aa</a:t>
            </a:r>
          </a:p>
          <a:p>
            <a:pPr lvl="2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~50% sequence similarity</a:t>
            </a:r>
          </a:p>
          <a:p>
            <a:pPr lvl="1"/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Excitatory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1AB5AF-4D92-4DA2-9292-2115479BC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906" y="4906091"/>
            <a:ext cx="5747516" cy="17373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77E3A5-2426-406D-9FE1-CF14952CE7B9}"/>
              </a:ext>
            </a:extLst>
          </p:cNvPr>
          <p:cNvSpPr txBox="1"/>
          <p:nvPr/>
        </p:nvSpPr>
        <p:spPr>
          <a:xfrm>
            <a:off x="7787476" y="4318017"/>
            <a:ext cx="2517647" cy="584775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Prepro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-orexin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82F004-DC0C-45D8-A101-EAB331594FF9}"/>
              </a:ext>
            </a:extLst>
          </p:cNvPr>
          <p:cNvSpPr txBox="1"/>
          <p:nvPr/>
        </p:nvSpPr>
        <p:spPr>
          <a:xfrm>
            <a:off x="7165910" y="549774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Orx</a:t>
            </a:r>
            <a:r>
              <a:rPr lang="en-US" sz="3000" baseline="-25000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8904C-C11A-4A87-B5AC-33A961C87078}"/>
              </a:ext>
            </a:extLst>
          </p:cNvPr>
          <p:cNvSpPr txBox="1"/>
          <p:nvPr/>
        </p:nvSpPr>
        <p:spPr>
          <a:xfrm>
            <a:off x="10717317" y="549774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3">
                    <a:lumMod val="50000"/>
                  </a:schemeClr>
                </a:solidFill>
              </a:rPr>
              <a:t>Orx</a:t>
            </a:r>
            <a:r>
              <a:rPr lang="en-US" sz="3000" baseline="-25000" dirty="0">
                <a:solidFill>
                  <a:schemeClr val="accent3">
                    <a:lumMod val="50000"/>
                  </a:schemeClr>
                </a:solidFill>
              </a:rPr>
              <a:t>B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98275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A9839-A48C-43EE-8D8F-D091D0DBE94C}"/>
              </a:ext>
            </a:extLst>
          </p:cNvPr>
          <p:cNvSpPr txBox="1"/>
          <p:nvPr/>
        </p:nvSpPr>
        <p:spPr>
          <a:xfrm>
            <a:off x="99589" y="51934"/>
            <a:ext cx="3088432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4CB8A-398D-48AF-B280-9A97127E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7563" cy="1325563"/>
          </a:xfrm>
          <a:solidFill>
            <a:srgbClr val="F2F2F2">
              <a:alpha val="89804"/>
            </a:srgbClr>
          </a:solidFill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Orexin Synthesis Site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CBD095-C001-4B9B-B991-B17F9D67A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0603" y="1390261"/>
            <a:ext cx="9556104" cy="5225143"/>
          </a:xfrm>
          <a:solidFill>
            <a:srgbClr val="F2F2F2">
              <a:alpha val="80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Fornix</a:t>
            </a:r>
            <a:endParaRPr lang="en-US" sz="4400" baseline="-250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C-shaped bundle of axons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Major output tract of Hippocampus</a:t>
            </a:r>
          </a:p>
          <a:p>
            <a:pPr lvl="2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Between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Hippocampus &amp; Hypothalamus</a:t>
            </a:r>
          </a:p>
          <a:p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Perifornical Area (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</a:rPr>
              <a:t>PeF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en-US" sz="4400" baseline="-250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Contains Orx/Hcrt neurons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  <a:p>
            <a:pPr lvl="2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Laterally – LH lateral hypothalamus</a:t>
            </a:r>
          </a:p>
          <a:p>
            <a:pPr lvl="2"/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Medially </a:t>
            </a:r>
          </a:p>
          <a:p>
            <a:pPr marL="914400" lvl="2" indent="0">
              <a:buNone/>
            </a:pPr>
            <a:r>
              <a:rPr lang="en-US" sz="3600" dirty="0">
                <a:solidFill>
                  <a:schemeClr val="accent2">
                    <a:lumMod val="50000"/>
                  </a:schemeClr>
                </a:solidFill>
              </a:rPr>
              <a:t>   – DMH dorsomedial hypothalamus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2A20FD-F616-47E8-A251-B9373BC0F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52" y="4401269"/>
            <a:ext cx="4495800" cy="2456721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ED6EFFB4-3066-4A91-9BAB-B0343AE41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339" y="2656765"/>
            <a:ext cx="2113175" cy="174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42D064-9870-499E-8844-C91D777B1D00}"/>
              </a:ext>
            </a:extLst>
          </p:cNvPr>
          <p:cNvCxnSpPr/>
          <p:nvPr/>
        </p:nvCxnSpPr>
        <p:spPr>
          <a:xfrm>
            <a:off x="10994572" y="4002832"/>
            <a:ext cx="0" cy="176426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F3AFA5-731F-4279-A4E6-BD1D1E08ECF8}"/>
              </a:ext>
            </a:extLst>
          </p:cNvPr>
          <p:cNvSpPr txBox="1"/>
          <p:nvPr/>
        </p:nvSpPr>
        <p:spPr>
          <a:xfrm>
            <a:off x="10580836" y="352901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Fornix</a:t>
            </a:r>
          </a:p>
        </p:txBody>
      </p:sp>
    </p:spTree>
    <p:extLst>
      <p:ext uri="{BB962C8B-B14F-4D97-AF65-F5344CB8AC3E}">
        <p14:creationId xmlns:p14="http://schemas.microsoft.com/office/powerpoint/2010/main" val="49794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A9839-A48C-43EE-8D8F-D091D0DBE94C}"/>
              </a:ext>
            </a:extLst>
          </p:cNvPr>
          <p:cNvSpPr txBox="1"/>
          <p:nvPr/>
        </p:nvSpPr>
        <p:spPr>
          <a:xfrm>
            <a:off x="99589" y="51934"/>
            <a:ext cx="3088432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D4CB8A-398D-48AF-B280-9A97127E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7563" cy="1325563"/>
          </a:xfrm>
          <a:solidFill>
            <a:srgbClr val="F2F2F2">
              <a:alpha val="89804"/>
            </a:srgbClr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Hypothalamic</a:t>
            </a:r>
            <a:r>
              <a:rPr lang="en-US" sz="36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rgbClr val="7030A0"/>
                </a:solidFill>
              </a:rPr>
              <a:t>(LH – DMH/</a:t>
            </a:r>
            <a:r>
              <a:rPr lang="en-US" sz="3600" dirty="0" err="1">
                <a:solidFill>
                  <a:srgbClr val="7030A0"/>
                </a:solidFill>
              </a:rPr>
              <a:t>PeF</a:t>
            </a:r>
            <a:r>
              <a:rPr lang="en-US" sz="3600" dirty="0">
                <a:solidFill>
                  <a:srgbClr val="7030A0"/>
                </a:solidFill>
              </a:rPr>
              <a:t>)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Orexin Synthesis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1EB2DD-6226-4D44-BBA1-7248B4BC3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64" y="1528155"/>
            <a:ext cx="9194929" cy="515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2A20FD-F616-47E8-A251-B9373BC0F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52" y="4401269"/>
            <a:ext cx="4495800" cy="2456721"/>
          </a:xfrm>
          <a:prstGeom prst="rect">
            <a:avLst/>
          </a:prstGeom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ED6EFFB4-3066-4A91-9BAB-B0343AE412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52" y="2793685"/>
            <a:ext cx="2113175" cy="174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F3AFA5-731F-4279-A4E6-BD1D1E08ECF8}"/>
              </a:ext>
            </a:extLst>
          </p:cNvPr>
          <p:cNvSpPr txBox="1"/>
          <p:nvPr/>
        </p:nvSpPr>
        <p:spPr>
          <a:xfrm>
            <a:off x="8583791" y="361894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Fornix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42D064-9870-499E-8844-C91D777B1D00}"/>
              </a:ext>
            </a:extLst>
          </p:cNvPr>
          <p:cNvCxnSpPr/>
          <p:nvPr/>
        </p:nvCxnSpPr>
        <p:spPr>
          <a:xfrm>
            <a:off x="8876523" y="4002832"/>
            <a:ext cx="0" cy="1764268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213C1FC-E3E4-497D-A551-41E61AB8F188}"/>
              </a:ext>
            </a:extLst>
          </p:cNvPr>
          <p:cNvSpPr/>
          <p:nvPr/>
        </p:nvSpPr>
        <p:spPr>
          <a:xfrm>
            <a:off x="3872204" y="4810790"/>
            <a:ext cx="1296955" cy="1067496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F4CD9E-49F5-4B79-8FDE-6DBC48645A8B}"/>
              </a:ext>
            </a:extLst>
          </p:cNvPr>
          <p:cNvCxnSpPr>
            <a:cxnSpLocks/>
          </p:cNvCxnSpPr>
          <p:nvPr/>
        </p:nvCxnSpPr>
        <p:spPr>
          <a:xfrm flipH="1">
            <a:off x="4516212" y="1690688"/>
            <a:ext cx="546325" cy="3469141"/>
          </a:xfrm>
          <a:prstGeom prst="straightConnector1">
            <a:avLst/>
          </a:prstGeom>
          <a:ln w="7620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A4E13746-B8F6-4B3B-995D-0D5B6F6C84F3}"/>
              </a:ext>
            </a:extLst>
          </p:cNvPr>
          <p:cNvSpPr/>
          <p:nvPr/>
        </p:nvSpPr>
        <p:spPr>
          <a:xfrm rot="5400000">
            <a:off x="4913297" y="-173053"/>
            <a:ext cx="279430" cy="2943225"/>
          </a:xfrm>
          <a:prstGeom prst="rightBrace">
            <a:avLst>
              <a:gd name="adj1" fmla="val 47659"/>
              <a:gd name="adj2" fmla="val 49357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6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495A30F-851C-4A86-A33F-0DF4BE7AF2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89" y="-121151"/>
            <a:ext cx="6783230" cy="559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Orexin Neurons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36914" y="1380931"/>
            <a:ext cx="10755086" cy="3973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B0F0"/>
                </a:solidFill>
              </a:rPr>
              <a:t>Also contain: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    1. Glutamate (Glu)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FF00"/>
                </a:solidFill>
              </a:rPr>
              <a:t>	excitatory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US" sz="3200" dirty="0">
                <a:solidFill>
                  <a:srgbClr val="FF0000"/>
                </a:solidFill>
              </a:rPr>
              <a:t>2. Dynorphin (</a:t>
            </a:r>
            <a:r>
              <a:rPr lang="en-US" sz="3200" dirty="0" err="1">
                <a:solidFill>
                  <a:srgbClr val="FF0000"/>
                </a:solidFill>
              </a:rPr>
              <a:t>Dyn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	opioid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	inhibitory</a:t>
            </a:r>
          </a:p>
        </p:txBody>
      </p:sp>
    </p:spTree>
    <p:extLst>
      <p:ext uri="{BB962C8B-B14F-4D97-AF65-F5344CB8AC3E}">
        <p14:creationId xmlns:p14="http://schemas.microsoft.com/office/powerpoint/2010/main" val="146769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9D9D9">
              <a:alpha val="3607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Orx Receptors – 2 types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8352C-E811-4D19-8A6A-BFECBE64F86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133600" y="1940767"/>
            <a:ext cx="7038392" cy="4842588"/>
          </a:xfrm>
          <a:solidFill>
            <a:srgbClr val="F2F2F2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G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q/o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PLC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PIP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IP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200" baseline="30000" dirty="0">
                <a:solidFill>
                  <a:schemeClr val="accent5">
                    <a:lumMod val="50000"/>
                  </a:schemeClr>
                </a:solidFill>
              </a:rPr>
              <a:t>++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				   DG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PKC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   2-AG</a:t>
            </a:r>
          </a:p>
          <a:p>
            <a:pPr lvl="1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Excitatory</a:t>
            </a:r>
          </a:p>
          <a:p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Orx</a:t>
            </a:r>
            <a:r>
              <a:rPr lang="en-US" sz="36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 receptors</a:t>
            </a:r>
          </a:p>
          <a:p>
            <a:pPr lvl="1"/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q/o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PLC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PIP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IP</a:t>
            </a:r>
            <a:r>
              <a:rPr lang="en-US" sz="3200" baseline="-25000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Ca</a:t>
            </a:r>
            <a:r>
              <a:rPr lang="en-US" sz="3200" baseline="30000" dirty="0">
                <a:solidFill>
                  <a:schemeClr val="accent5">
                    <a:lumMod val="50000"/>
                  </a:schemeClr>
                </a:solidFill>
              </a:rPr>
              <a:t>++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				   DG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PKC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   2-AG</a:t>
            </a:r>
          </a:p>
          <a:p>
            <a:pPr lvl="1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Excitatory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7BC7C1-38CE-4D9B-9649-72009677DC71}"/>
              </a:ext>
            </a:extLst>
          </p:cNvPr>
          <p:cNvCxnSpPr>
            <a:cxnSpLocks/>
          </p:cNvCxnSpPr>
          <p:nvPr/>
        </p:nvCxnSpPr>
        <p:spPr>
          <a:xfrm>
            <a:off x="5635752" y="2803849"/>
            <a:ext cx="457200" cy="26592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A30FBF-01CA-4215-B76B-0DEF13ED306F}"/>
              </a:ext>
            </a:extLst>
          </p:cNvPr>
          <p:cNvCxnSpPr>
            <a:cxnSpLocks/>
          </p:cNvCxnSpPr>
          <p:nvPr/>
        </p:nvCxnSpPr>
        <p:spPr>
          <a:xfrm>
            <a:off x="6396134" y="3250304"/>
            <a:ext cx="667139" cy="26733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F44652-C9A4-487C-97B6-D60EC54EDE5A}"/>
              </a:ext>
            </a:extLst>
          </p:cNvPr>
          <p:cNvCxnSpPr>
            <a:cxnSpLocks/>
          </p:cNvCxnSpPr>
          <p:nvPr/>
        </p:nvCxnSpPr>
        <p:spPr>
          <a:xfrm>
            <a:off x="5517564" y="5036976"/>
            <a:ext cx="457200" cy="265922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AEE6FA-14EB-49FF-89B2-C7B8CD454C61}"/>
              </a:ext>
            </a:extLst>
          </p:cNvPr>
          <p:cNvCxnSpPr>
            <a:cxnSpLocks/>
          </p:cNvCxnSpPr>
          <p:nvPr/>
        </p:nvCxnSpPr>
        <p:spPr>
          <a:xfrm>
            <a:off x="6396133" y="5446108"/>
            <a:ext cx="667139" cy="267337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E10F95F-ED51-4CC9-9025-3E5390E9A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17" y="3669310"/>
            <a:ext cx="4369983" cy="96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lines and dots&#10;&#10;Description automatically generated">
            <a:extLst>
              <a:ext uri="{FF2B5EF4-FFF2-40B4-BE49-F238E27FC236}">
                <a16:creationId xmlns:a16="http://schemas.microsoft.com/office/drawing/2014/main" id="{937C8E2F-A861-CBBA-B697-65E29495F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" b="1780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81CDB4-D977-4421-A36F-4BDB3452651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85098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00B0F0"/>
                </a:solidFill>
              </a:rPr>
              <a:t>Receptor homo- and </a:t>
            </a:r>
            <a:r>
              <a:rPr lang="en-US" sz="5200" dirty="0">
                <a:solidFill>
                  <a:schemeClr val="accent1">
                    <a:lumMod val="75000"/>
                  </a:schemeClr>
                </a:solidFill>
              </a:rPr>
              <a:t>hetero</a:t>
            </a:r>
            <a:r>
              <a:rPr lang="en-US" sz="5200" dirty="0">
                <a:solidFill>
                  <a:srgbClr val="00B0F0"/>
                </a:solidFill>
              </a:rPr>
              <a:t>dimers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16BBFC-05A9-4D40-A2B6-8F68744C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2" y="2024171"/>
            <a:ext cx="9934937" cy="40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37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1322</Words>
  <Application>Microsoft Office PowerPoint</Application>
  <PresentationFormat>Widescreen</PresentationFormat>
  <Paragraphs>251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Orexin Neurocircuitries driving Susceptibility and Resilience to Stress</vt:lpstr>
      <vt:lpstr>Physiological and Behavioral Stress Responses are Regulated by Specialized Neurocircuits in Brain Regions activated by Emotion</vt:lpstr>
      <vt:lpstr>1. Stress    → oxidative, cellular, neural, endocrine, emotional    → strain/tension on normal homeostatic range 2. Stress Neurocircuitry    → Sensory-Regulatory-Motor neurons in series      producing controlling emotional, behavioral,       and neuroendocrine distress 3. Orexins / Hypocretins (Orx / Hcrt)    → 2 peptides made in the Perifornical Hypothalamus</vt:lpstr>
      <vt:lpstr>Orexin/Hypocretin Neuropeptides</vt:lpstr>
      <vt:lpstr>Orexin Synthesis Site</vt:lpstr>
      <vt:lpstr>Hypothalamic (LH – DMH/PeF) Orexin Synthesis </vt:lpstr>
      <vt:lpstr>Orexin Neurons</vt:lpstr>
      <vt:lpstr>Orx Receptors – 2 types</vt:lpstr>
      <vt:lpstr>Receptor homo- and heterodimers</vt:lpstr>
      <vt:lpstr>Orx Receptors Affinity – 2 types</vt:lpstr>
      <vt:lpstr>Orx Receptor Actions</vt:lpstr>
      <vt:lpstr>Hypothesis: Due to the Flexibility and   Neuroplastic Nature of Orexin Activity   Stress States and Behaviors may be    Regulated Positively and Negatively</vt:lpstr>
      <vt:lpstr>Where do Orexins Act?</vt:lpstr>
      <vt:lpstr>Orexin Functions</vt:lpstr>
      <vt:lpstr>Orexin Functions</vt:lpstr>
      <vt:lpstr>Orexin Functions</vt:lpstr>
      <vt:lpstr>Orx and Body Weight</vt:lpstr>
      <vt:lpstr>Because Orx regulates Food Seeking</vt:lpstr>
      <vt:lpstr>Food/Reward/Motivation</vt:lpstr>
      <vt:lpstr>DMH/PeF projections promote Wakefulness</vt:lpstr>
      <vt:lpstr>Orexin Regulation of Sleep and Waking</vt:lpstr>
      <vt:lpstr>How Orexin Regulates Waking</vt:lpstr>
      <vt:lpstr>Because Orx regulates Waking</vt:lpstr>
      <vt:lpstr>Orexin directly activates Anxiety Centers</vt:lpstr>
      <vt:lpstr>Stimulation of the DMH/PeF can cause Panic</vt:lpstr>
      <vt:lpstr>Because Orx regulates Waking/Stress</vt:lpstr>
      <vt:lpstr>Orexin System Plasticity</vt:lpstr>
      <vt:lpstr>Acted on by Numerous Inputs</vt:lpstr>
      <vt:lpstr>Orexin Activation of Stress Hormones</vt:lpstr>
      <vt:lpstr>Plasticity and Stress Neurocircuitry</vt:lpstr>
      <vt:lpstr>Plasticity and Stress Neurocircuitry</vt:lpstr>
      <vt:lpstr>Plasticity and Stress Neurocircuitry</vt:lpstr>
      <vt:lpstr>Plasticity and Stress Neurocircuitry</vt:lpstr>
      <vt:lpstr>Take Home Messages</vt:lpstr>
      <vt:lpstr>Conclusions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Orexin Neurocircuitries driving Susceptibility and Resilience to Stress</dc:title>
  <dc:creator>Summers, Cliff</dc:creator>
  <cp:lastModifiedBy>Summers, Cliff</cp:lastModifiedBy>
  <cp:revision>1</cp:revision>
  <dcterms:created xsi:type="dcterms:W3CDTF">2024-02-18T23:40:11Z</dcterms:created>
  <dcterms:modified xsi:type="dcterms:W3CDTF">2024-02-18T23:41:55Z</dcterms:modified>
</cp:coreProperties>
</file>