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46"/>
  </p:notesMasterIdLst>
  <p:sldIdLst>
    <p:sldId id="256" r:id="rId2"/>
    <p:sldId id="294" r:id="rId3"/>
    <p:sldId id="305" r:id="rId4"/>
    <p:sldId id="268" r:id="rId5"/>
    <p:sldId id="273" r:id="rId6"/>
    <p:sldId id="272" r:id="rId7"/>
    <p:sldId id="281" r:id="rId8"/>
    <p:sldId id="259" r:id="rId9"/>
    <p:sldId id="274" r:id="rId10"/>
    <p:sldId id="276" r:id="rId11"/>
    <p:sldId id="277" r:id="rId12"/>
    <p:sldId id="293" r:id="rId13"/>
    <p:sldId id="297" r:id="rId14"/>
    <p:sldId id="278" r:id="rId15"/>
    <p:sldId id="271" r:id="rId16"/>
    <p:sldId id="279" r:id="rId17"/>
    <p:sldId id="270" r:id="rId18"/>
    <p:sldId id="257" r:id="rId19"/>
    <p:sldId id="275" r:id="rId20"/>
    <p:sldId id="282" r:id="rId21"/>
    <p:sldId id="284" r:id="rId22"/>
    <p:sldId id="306" r:id="rId23"/>
    <p:sldId id="262" r:id="rId24"/>
    <p:sldId id="263" r:id="rId25"/>
    <p:sldId id="283" r:id="rId26"/>
    <p:sldId id="264" r:id="rId27"/>
    <p:sldId id="258" r:id="rId28"/>
    <p:sldId id="291" r:id="rId29"/>
    <p:sldId id="285" r:id="rId30"/>
    <p:sldId id="307" r:id="rId31"/>
    <p:sldId id="286" r:id="rId32"/>
    <p:sldId id="298" r:id="rId33"/>
    <p:sldId id="288" r:id="rId34"/>
    <p:sldId id="299" r:id="rId35"/>
    <p:sldId id="300" r:id="rId36"/>
    <p:sldId id="287" r:id="rId37"/>
    <p:sldId id="301" r:id="rId38"/>
    <p:sldId id="290" r:id="rId39"/>
    <p:sldId id="289" r:id="rId40"/>
    <p:sldId id="303" r:id="rId41"/>
    <p:sldId id="302" r:id="rId42"/>
    <p:sldId id="267" r:id="rId43"/>
    <p:sldId id="295" r:id="rId44"/>
    <p:sldId id="296"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158AE6-8A4B-84E2-9A15-C27D13317849}" name="John, Megan Marie" initials="JMM" userId="S::Megan.John@coyotes.usd.edu::05f0b2aa-e9e9-41e1-a5ea-e9716ce9277f"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083" autoAdjust="0"/>
  </p:normalViewPr>
  <p:slideViewPr>
    <p:cSldViewPr snapToGrid="0">
      <p:cViewPr varScale="1">
        <p:scale>
          <a:sx n="83" d="100"/>
          <a:sy n="83" d="100"/>
        </p:scale>
        <p:origin x="94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17A258-7E0F-4BD3-BE64-D0B31FCA095D}" type="datetimeFigureOut">
              <a:rPr lang="en-US" smtClean="0"/>
              <a:t>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462BBB-D8A8-4F5E-B68C-D743F05E65E6}" type="slidenum">
              <a:rPr lang="en-US" smtClean="0"/>
              <a:t>‹#›</a:t>
            </a:fld>
            <a:endParaRPr lang="en-US"/>
          </a:p>
        </p:txBody>
      </p:sp>
    </p:spTree>
    <p:extLst>
      <p:ext uri="{BB962C8B-B14F-4D97-AF65-F5344CB8AC3E}">
        <p14:creationId xmlns:p14="http://schemas.microsoft.com/office/powerpoint/2010/main" val="1273599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sciencedirect.com/topics/medicine-and-dentistry/translating-language"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www.sciencedirect.com/science/article/pii/S000632232201397X?ref=pdf_download&amp;fr=RR-2&amp;rr=85a1ed3ea8ab2c48#bib7" TargetMode="External"/><Relationship Id="rId4" Type="http://schemas.openxmlformats.org/officeDocument/2006/relationships/hyperlink" Target="https://www.sciencedirect.com/topics/medicine-and-dentistry/drug-seeking-behavior"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462BBB-D8A8-4F5E-B68C-D743F05E65E6}" type="slidenum">
              <a:rPr lang="en-US" smtClean="0"/>
              <a:t>1</a:t>
            </a:fld>
            <a:endParaRPr lang="en-US"/>
          </a:p>
        </p:txBody>
      </p:sp>
    </p:spTree>
    <p:extLst>
      <p:ext uri="{BB962C8B-B14F-4D97-AF65-F5344CB8AC3E}">
        <p14:creationId xmlns:p14="http://schemas.microsoft.com/office/powerpoint/2010/main" val="3048575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https://en.wikipedia.org/wiki/Reward_system#/media/File:Mesocorticolimbic_Circuit.png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Image created with BioRender</a:t>
            </a:r>
          </a:p>
          <a:p>
            <a:endParaRPr lang="en-US" dirty="0"/>
          </a:p>
        </p:txBody>
      </p:sp>
      <p:sp>
        <p:nvSpPr>
          <p:cNvPr id="4" name="Slide Number Placeholder 3"/>
          <p:cNvSpPr>
            <a:spLocks noGrp="1"/>
          </p:cNvSpPr>
          <p:nvPr>
            <p:ph type="sldNum" sz="quarter" idx="5"/>
          </p:nvPr>
        </p:nvSpPr>
        <p:spPr/>
        <p:txBody>
          <a:bodyPr/>
          <a:lstStyle/>
          <a:p>
            <a:fld id="{13462BBB-D8A8-4F5E-B68C-D743F05E65E6}" type="slidenum">
              <a:rPr lang="en-US" smtClean="0"/>
              <a:t>15</a:t>
            </a:fld>
            <a:endParaRPr lang="en-US"/>
          </a:p>
        </p:txBody>
      </p:sp>
    </p:spTree>
    <p:extLst>
      <p:ext uri="{BB962C8B-B14F-4D97-AF65-F5344CB8AC3E}">
        <p14:creationId xmlns:p14="http://schemas.microsoft.com/office/powerpoint/2010/main" val="2384563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accent1">
                    <a:lumMod val="60000"/>
                    <a:lumOff val="40000"/>
                  </a:schemeClr>
                </a:solidFill>
              </a:rPr>
              <a:t>Grafe</a:t>
            </a:r>
            <a:r>
              <a:rPr lang="en-US" sz="1200" dirty="0">
                <a:solidFill>
                  <a:schemeClr val="accent1">
                    <a:lumMod val="60000"/>
                    <a:lumOff val="40000"/>
                  </a:schemeClr>
                </a:solidFill>
              </a:rPr>
              <a:t> LA, Bhatnagar S. Orexins and stress. Front </a:t>
            </a:r>
            <a:r>
              <a:rPr lang="en-US" sz="1200" dirty="0" err="1">
                <a:solidFill>
                  <a:schemeClr val="accent1">
                    <a:lumMod val="60000"/>
                    <a:lumOff val="40000"/>
                  </a:schemeClr>
                </a:solidFill>
              </a:rPr>
              <a:t>Neuroendocrinol</a:t>
            </a:r>
            <a:r>
              <a:rPr lang="en-US" sz="1200" dirty="0">
                <a:solidFill>
                  <a:schemeClr val="accent1">
                    <a:lumMod val="60000"/>
                    <a:lumOff val="40000"/>
                  </a:schemeClr>
                </a:solidFill>
              </a:rPr>
              <a:t>. 2018 Oct;51:132-145. </a:t>
            </a:r>
            <a:r>
              <a:rPr lang="en-US" sz="1200" dirty="0" err="1">
                <a:solidFill>
                  <a:schemeClr val="accent1">
                    <a:lumMod val="60000"/>
                    <a:lumOff val="40000"/>
                  </a:schemeClr>
                </a:solidFill>
              </a:rPr>
              <a:t>doi</a:t>
            </a:r>
            <a:r>
              <a:rPr lang="en-US" sz="1200" dirty="0">
                <a:solidFill>
                  <a:schemeClr val="accent1">
                    <a:lumMod val="60000"/>
                    <a:lumOff val="40000"/>
                  </a:schemeClr>
                </a:solidFill>
              </a:rPr>
              <a:t>: 10.1016/j.yfrne.2018.06.003. </a:t>
            </a:r>
            <a:r>
              <a:rPr lang="en-US" sz="1200" dirty="0" err="1">
                <a:solidFill>
                  <a:schemeClr val="accent1">
                    <a:lumMod val="60000"/>
                    <a:lumOff val="40000"/>
                  </a:schemeClr>
                </a:solidFill>
              </a:rPr>
              <a:t>Epub</a:t>
            </a:r>
            <a:r>
              <a:rPr lang="en-US" sz="1200" dirty="0">
                <a:solidFill>
                  <a:schemeClr val="accent1">
                    <a:lumMod val="60000"/>
                    <a:lumOff val="40000"/>
                  </a:schemeClr>
                </a:solidFill>
              </a:rPr>
              <a:t> 2018 Jun 19. PMID: 29932958; PMCID: PMC6345253.</a:t>
            </a:r>
          </a:p>
          <a:p>
            <a:endParaRPr lang="en-US" dirty="0"/>
          </a:p>
        </p:txBody>
      </p:sp>
      <p:sp>
        <p:nvSpPr>
          <p:cNvPr id="4" name="Slide Number Placeholder 3"/>
          <p:cNvSpPr>
            <a:spLocks noGrp="1"/>
          </p:cNvSpPr>
          <p:nvPr>
            <p:ph type="sldNum" sz="quarter" idx="5"/>
          </p:nvPr>
        </p:nvSpPr>
        <p:spPr/>
        <p:txBody>
          <a:bodyPr/>
          <a:lstStyle/>
          <a:p>
            <a:fld id="{13462BBB-D8A8-4F5E-B68C-D743F05E65E6}" type="slidenum">
              <a:rPr lang="en-US" smtClean="0"/>
              <a:t>16</a:t>
            </a:fld>
            <a:endParaRPr lang="en-US"/>
          </a:p>
        </p:txBody>
      </p:sp>
    </p:spTree>
    <p:extLst>
      <p:ext uri="{BB962C8B-B14F-4D97-AF65-F5344CB8AC3E}">
        <p14:creationId xmlns:p14="http://schemas.microsoft.com/office/powerpoint/2010/main" val="291254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OXT and </a:t>
            </a:r>
            <a:r>
              <a:rPr lang="en-US" dirty="0" err="1"/>
              <a:t>Orx</a:t>
            </a:r>
            <a:r>
              <a:rPr lang="en-US" dirty="0"/>
              <a:t> use the same signaling pathway (PLC). Dysfunction with PLC</a:t>
            </a:r>
            <a:r>
              <a:rPr lang="el-GR" dirty="0"/>
              <a:t>β</a:t>
            </a:r>
            <a:r>
              <a:rPr lang="en-US" dirty="0"/>
              <a:t>1 isoform implicated in stress and addiction!</a:t>
            </a:r>
          </a:p>
        </p:txBody>
      </p:sp>
      <p:sp>
        <p:nvSpPr>
          <p:cNvPr id="4" name="Slide Number Placeholder 3"/>
          <p:cNvSpPr>
            <a:spLocks noGrp="1"/>
          </p:cNvSpPr>
          <p:nvPr>
            <p:ph type="sldNum" sz="quarter" idx="5"/>
          </p:nvPr>
        </p:nvSpPr>
        <p:spPr/>
        <p:txBody>
          <a:bodyPr/>
          <a:lstStyle/>
          <a:p>
            <a:fld id="{13462BBB-D8A8-4F5E-B68C-D743F05E65E6}" type="slidenum">
              <a:rPr lang="en-US" smtClean="0"/>
              <a:t>17</a:t>
            </a:fld>
            <a:endParaRPr lang="en-US"/>
          </a:p>
        </p:txBody>
      </p:sp>
    </p:spTree>
    <p:extLst>
      <p:ext uri="{BB962C8B-B14F-4D97-AF65-F5344CB8AC3E}">
        <p14:creationId xmlns:p14="http://schemas.microsoft.com/office/powerpoint/2010/main" val="831370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accent1">
                    <a:lumMod val="50000"/>
                  </a:schemeClr>
                </a:solidFill>
                <a:latin typeface="Aharoni" panose="02010803020104030203" pitchFamily="2" charset="-79"/>
                <a:cs typeface="Aharoni" panose="02010803020104030203" pitchFamily="2" charset="-79"/>
              </a:rPr>
              <a:t>Stress</a:t>
            </a:r>
            <a:r>
              <a:rPr lang="en-US" dirty="0">
                <a:solidFill>
                  <a:schemeClr val="accent1">
                    <a:lumMod val="50000"/>
                  </a:schemeClr>
                </a:solidFill>
              </a:rPr>
              <a:t>, </a:t>
            </a:r>
            <a:r>
              <a:rPr lang="en-US" b="1" dirty="0">
                <a:solidFill>
                  <a:schemeClr val="accent1">
                    <a:lumMod val="50000"/>
                  </a:schemeClr>
                </a:solidFill>
                <a:latin typeface="Algerian" panose="04020705040A02060702" pitchFamily="82" charset="0"/>
              </a:rPr>
              <a:t>Addiction</a:t>
            </a:r>
            <a:r>
              <a:rPr lang="en-US" dirty="0">
                <a:solidFill>
                  <a:schemeClr val="accent1">
                    <a:lumMod val="50000"/>
                  </a:schemeClr>
                </a:solidFill>
              </a:rPr>
              <a:t>, </a:t>
            </a:r>
            <a:r>
              <a:rPr lang="en-US" dirty="0">
                <a:solidFill>
                  <a:schemeClr val="accent1">
                    <a:lumMod val="50000"/>
                  </a:schemeClr>
                </a:solidFill>
                <a:latin typeface="Arial Black" panose="020B0A04020102020204" pitchFamily="34" charset="0"/>
              </a:rPr>
              <a:t>Reward     </a:t>
            </a:r>
            <a:r>
              <a:rPr lang="en-US" dirty="0">
                <a:solidFill>
                  <a:schemeClr val="accent1">
                    <a:lumMod val="50000"/>
                  </a:schemeClr>
                </a:solidFill>
              </a:rPr>
              <a:t>go hand-in-hand!</a:t>
            </a:r>
          </a:p>
          <a:p>
            <a:r>
              <a:rPr lang="en-US" dirty="0">
                <a:solidFill>
                  <a:schemeClr val="accent1">
                    <a:lumMod val="50000"/>
                  </a:schemeClr>
                </a:solidFill>
              </a:rPr>
              <a:t>Long-term exposure causes changes to brain signals and circuits and impacts:</a:t>
            </a:r>
          </a:p>
          <a:p>
            <a:pPr lvl="1"/>
            <a:r>
              <a:rPr lang="en-US" dirty="0">
                <a:solidFill>
                  <a:schemeClr val="accent1">
                    <a:lumMod val="50000"/>
                  </a:schemeClr>
                </a:solidFill>
              </a:rPr>
              <a:t>Learning</a:t>
            </a:r>
          </a:p>
          <a:p>
            <a:pPr lvl="1"/>
            <a:r>
              <a:rPr lang="en-US" dirty="0">
                <a:solidFill>
                  <a:schemeClr val="accent1">
                    <a:lumMod val="50000"/>
                  </a:schemeClr>
                </a:solidFill>
              </a:rPr>
              <a:t>Judgement</a:t>
            </a:r>
          </a:p>
          <a:p>
            <a:pPr lvl="1"/>
            <a:r>
              <a:rPr lang="en-US" dirty="0">
                <a:solidFill>
                  <a:schemeClr val="accent1">
                    <a:lumMod val="50000"/>
                  </a:schemeClr>
                </a:solidFill>
              </a:rPr>
              <a:t>Decision-making</a:t>
            </a:r>
          </a:p>
          <a:p>
            <a:pPr lvl="1"/>
            <a:r>
              <a:rPr lang="en-US" dirty="0">
                <a:solidFill>
                  <a:schemeClr val="accent1">
                    <a:lumMod val="50000"/>
                  </a:schemeClr>
                </a:solidFill>
              </a:rPr>
              <a:t>Memory</a:t>
            </a:r>
          </a:p>
          <a:p>
            <a:pPr lvl="1"/>
            <a:r>
              <a:rPr lang="en-US" dirty="0">
                <a:solidFill>
                  <a:schemeClr val="accent1">
                    <a:lumMod val="50000"/>
                  </a:schemeClr>
                </a:solidFill>
              </a:rPr>
              <a:t>behavior</a:t>
            </a:r>
          </a:p>
          <a:p>
            <a:endParaRPr lang="en-US" dirty="0"/>
          </a:p>
        </p:txBody>
      </p:sp>
      <p:sp>
        <p:nvSpPr>
          <p:cNvPr id="4" name="Slide Number Placeholder 3"/>
          <p:cNvSpPr>
            <a:spLocks noGrp="1"/>
          </p:cNvSpPr>
          <p:nvPr>
            <p:ph type="sldNum" sz="quarter" idx="5"/>
          </p:nvPr>
        </p:nvSpPr>
        <p:spPr/>
        <p:txBody>
          <a:bodyPr/>
          <a:lstStyle/>
          <a:p>
            <a:fld id="{13462BBB-D8A8-4F5E-B68C-D743F05E65E6}" type="slidenum">
              <a:rPr lang="en-US" smtClean="0"/>
              <a:t>18</a:t>
            </a:fld>
            <a:endParaRPr lang="en-US"/>
          </a:p>
        </p:txBody>
      </p:sp>
    </p:spTree>
    <p:extLst>
      <p:ext uri="{BB962C8B-B14F-4D97-AF65-F5344CB8AC3E}">
        <p14:creationId xmlns:p14="http://schemas.microsoft.com/office/powerpoint/2010/main" val="1756719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Contingency management refers to a type of behavioral therapy in which individuals are 'reinforced', or rewarded, for evidence of positive behavioral change. Has low success rate for treating OUD long-term and not all individuals with OUD respond to it.</a:t>
            </a:r>
          </a:p>
        </p:txBody>
      </p:sp>
      <p:sp>
        <p:nvSpPr>
          <p:cNvPr id="4" name="Slide Number Placeholder 3"/>
          <p:cNvSpPr>
            <a:spLocks noGrp="1"/>
          </p:cNvSpPr>
          <p:nvPr>
            <p:ph type="sldNum" sz="quarter" idx="5"/>
          </p:nvPr>
        </p:nvSpPr>
        <p:spPr/>
        <p:txBody>
          <a:bodyPr/>
          <a:lstStyle/>
          <a:p>
            <a:fld id="{13462BBB-D8A8-4F5E-B68C-D743F05E65E6}" type="slidenum">
              <a:rPr lang="en-US" smtClean="0"/>
              <a:t>19</a:t>
            </a:fld>
            <a:endParaRPr lang="en-US"/>
          </a:p>
        </p:txBody>
      </p:sp>
    </p:spTree>
    <p:extLst>
      <p:ext uri="{BB962C8B-B14F-4D97-AF65-F5344CB8AC3E}">
        <p14:creationId xmlns:p14="http://schemas.microsoft.com/office/powerpoint/2010/main" val="1653116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humans, intranasal oxytocin treatment reduces alcohol </a:t>
            </a:r>
            <a:r>
              <a:rPr lang="en-US" dirty="0" err="1"/>
              <a:t>withdrawl</a:t>
            </a:r>
            <a:r>
              <a:rPr lang="en-US" dirty="0"/>
              <a:t> symptoms, craving, and metabolic brain activity triggered by alcohol-associated cues and it reduces craving scores in patients with heroin and cocaine use disorders. </a:t>
            </a:r>
          </a:p>
        </p:txBody>
      </p:sp>
      <p:sp>
        <p:nvSpPr>
          <p:cNvPr id="4" name="Slide Number Placeholder 3"/>
          <p:cNvSpPr>
            <a:spLocks noGrp="1"/>
          </p:cNvSpPr>
          <p:nvPr>
            <p:ph type="sldNum" sz="quarter" idx="5"/>
          </p:nvPr>
        </p:nvSpPr>
        <p:spPr/>
        <p:txBody>
          <a:bodyPr/>
          <a:lstStyle/>
          <a:p>
            <a:fld id="{13462BBB-D8A8-4F5E-B68C-D743F05E65E6}" type="slidenum">
              <a:rPr lang="en-US" smtClean="0"/>
              <a:t>20</a:t>
            </a:fld>
            <a:endParaRPr lang="en-US"/>
          </a:p>
        </p:txBody>
      </p:sp>
    </p:spTree>
    <p:extLst>
      <p:ext uri="{BB962C8B-B14F-4D97-AF65-F5344CB8AC3E}">
        <p14:creationId xmlns:p14="http://schemas.microsoft.com/office/powerpoint/2010/main" val="403313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3200" dirty="0">
                <a:solidFill>
                  <a:schemeClr val="accent1">
                    <a:lumMod val="50000"/>
                  </a:schemeClr>
                </a:solidFill>
              </a:rPr>
              <a:t>OXT treatment</a:t>
            </a:r>
          </a:p>
          <a:p>
            <a:pPr lvl="1">
              <a:lnSpc>
                <a:spcPct val="150000"/>
              </a:lnSpc>
            </a:pPr>
            <a:r>
              <a:rPr lang="en-US" sz="3200" dirty="0">
                <a:solidFill>
                  <a:schemeClr val="accent1">
                    <a:lumMod val="50000"/>
                  </a:schemeClr>
                </a:solidFill>
                <a:latin typeface="Calibri" panose="020F0502020204030204" pitchFamily="34" charset="0"/>
                <a:cs typeface="Calibri" panose="020F0502020204030204" pitchFamily="34" charset="0"/>
              </a:rPr>
              <a:t>↓ motivation to self-administer methamphetamine, cocaine, and stress-induced alcohol seeking (rats; systemic injection)</a:t>
            </a:r>
          </a:p>
          <a:p>
            <a:pPr lvl="1">
              <a:lnSpc>
                <a:spcPct val="150000"/>
              </a:lnSpc>
            </a:pPr>
            <a:r>
              <a:rPr lang="en-US" sz="3200" dirty="0">
                <a:solidFill>
                  <a:schemeClr val="accent1">
                    <a:lumMod val="50000"/>
                  </a:schemeClr>
                </a:solidFill>
                <a:latin typeface="Calibri" panose="020F0502020204030204" pitchFamily="34" charset="0"/>
                <a:cs typeface="Calibri" panose="020F0502020204030204" pitchFamily="34" charset="0"/>
              </a:rPr>
              <a:t>↓ withdrawal symptoms and craving (human; intranasal) </a:t>
            </a:r>
            <a:r>
              <a:rPr lang="en-US" b="1" dirty="0"/>
              <a:t>In humans, intranasal oxytocin treatment reduces alcohol withdrawal symptoms, craving, and metabolic brain activity triggered by alcohol-associated cues and it reduces craving scores in patients with heroin and cocaine use disorders. </a:t>
            </a:r>
          </a:p>
          <a:p>
            <a:pPr lvl="1">
              <a:lnSpc>
                <a:spcPct val="150000"/>
              </a:lnSpc>
            </a:pPr>
            <a:endParaRPr lang="en-US" dirty="0"/>
          </a:p>
        </p:txBody>
      </p:sp>
      <p:sp>
        <p:nvSpPr>
          <p:cNvPr id="4" name="Slide Number Placeholder 3"/>
          <p:cNvSpPr>
            <a:spLocks noGrp="1"/>
          </p:cNvSpPr>
          <p:nvPr>
            <p:ph type="sldNum" sz="quarter" idx="5"/>
          </p:nvPr>
        </p:nvSpPr>
        <p:spPr/>
        <p:txBody>
          <a:bodyPr/>
          <a:lstStyle/>
          <a:p>
            <a:fld id="{13462BBB-D8A8-4F5E-B68C-D743F05E65E6}" type="slidenum">
              <a:rPr lang="en-US" smtClean="0"/>
              <a:t>21</a:t>
            </a:fld>
            <a:endParaRPr lang="en-US"/>
          </a:p>
        </p:txBody>
      </p:sp>
    </p:spTree>
    <p:extLst>
      <p:ext uri="{BB962C8B-B14F-4D97-AF65-F5344CB8AC3E}">
        <p14:creationId xmlns:p14="http://schemas.microsoft.com/office/powerpoint/2010/main" val="80390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0"/>
              </a:spcBef>
            </a:pPr>
            <a:r>
              <a:rPr lang="en-US" sz="3600" dirty="0" err="1">
                <a:solidFill>
                  <a:schemeClr val="accent1">
                    <a:lumMod val="50000"/>
                  </a:schemeClr>
                </a:solidFill>
                <a:latin typeface="Calibri" panose="020F0502020204030204" pitchFamily="34" charset="0"/>
                <a:cs typeface="Calibri" panose="020F0502020204030204" pitchFamily="34" charset="0"/>
              </a:rPr>
              <a:t>Orx</a:t>
            </a:r>
            <a:r>
              <a:rPr lang="en-US" sz="3600" dirty="0">
                <a:solidFill>
                  <a:schemeClr val="accent1">
                    <a:lumMod val="50000"/>
                  </a:schemeClr>
                </a:solidFill>
                <a:latin typeface="Calibri" panose="020F0502020204030204" pitchFamily="34" charset="0"/>
                <a:cs typeface="Calibri" panose="020F0502020204030204" pitchFamily="34" charset="0"/>
              </a:rPr>
              <a:t> treatment</a:t>
            </a:r>
          </a:p>
          <a:p>
            <a:pPr lvl="1">
              <a:lnSpc>
                <a:spcPct val="150000"/>
              </a:lnSpc>
              <a:spcBef>
                <a:spcPts val="0"/>
              </a:spcBef>
            </a:pPr>
            <a:r>
              <a:rPr lang="en-US" sz="3200" dirty="0">
                <a:solidFill>
                  <a:schemeClr val="accent1">
                    <a:lumMod val="50000"/>
                  </a:schemeClr>
                </a:solidFill>
                <a:latin typeface="Calibri" panose="020F0502020204030204" pitchFamily="34" charset="0"/>
                <a:cs typeface="Calibri" panose="020F0502020204030204" pitchFamily="34" charset="0"/>
              </a:rPr>
              <a:t>↓ cue-induced reward seeking (rodents; systemic, Orx</a:t>
            </a:r>
            <a:r>
              <a:rPr lang="en-US" sz="3200" baseline="-25000" dirty="0">
                <a:solidFill>
                  <a:schemeClr val="accent1">
                    <a:lumMod val="50000"/>
                  </a:schemeClr>
                </a:solidFill>
                <a:latin typeface="Calibri" panose="020F0502020204030204" pitchFamily="34" charset="0"/>
                <a:cs typeface="Calibri" panose="020F0502020204030204" pitchFamily="34" charset="0"/>
              </a:rPr>
              <a:t>1</a:t>
            </a:r>
            <a:r>
              <a:rPr lang="en-US" sz="3200" dirty="0">
                <a:solidFill>
                  <a:schemeClr val="accent1">
                    <a:lumMod val="50000"/>
                  </a:schemeClr>
                </a:solidFill>
                <a:latin typeface="Calibri" panose="020F0502020204030204" pitchFamily="34" charset="0"/>
                <a:cs typeface="Calibri" panose="020F0502020204030204" pitchFamily="34" charset="0"/>
              </a:rPr>
              <a:t> antagonist)</a:t>
            </a:r>
          </a:p>
          <a:p>
            <a:pPr lvl="1">
              <a:lnSpc>
                <a:spcPct val="150000"/>
              </a:lnSpc>
              <a:spcBef>
                <a:spcPts val="0"/>
              </a:spcBef>
            </a:pPr>
            <a:r>
              <a:rPr lang="en-US" sz="3200" dirty="0">
                <a:solidFill>
                  <a:schemeClr val="accent1">
                    <a:lumMod val="50000"/>
                  </a:schemeClr>
                </a:solidFill>
                <a:latin typeface="Calibri" panose="020F0502020204030204" pitchFamily="34" charset="0"/>
                <a:cs typeface="Calibri" panose="020F0502020204030204" pitchFamily="34" charset="0"/>
              </a:rPr>
              <a:t>↓ drug taking and seeking (DORA, Suvorexant) </a:t>
            </a:r>
            <a:r>
              <a:rPr lang="en-US" sz="3200" b="1" dirty="0">
                <a:solidFill>
                  <a:schemeClr val="accent1">
                    <a:lumMod val="50000"/>
                  </a:schemeClr>
                </a:solidFill>
                <a:latin typeface="Calibri" panose="020F0502020204030204" pitchFamily="34" charset="0"/>
                <a:cs typeface="Calibri" panose="020F0502020204030204" pitchFamily="34" charset="0"/>
              </a:rPr>
              <a:t>Suvorexant approved by FDA in 2014… also used to treat insomnia</a:t>
            </a:r>
            <a:endParaRPr lang="en-US" sz="3200" b="1" dirty="0">
              <a:solidFill>
                <a:schemeClr val="accent1">
                  <a:lumMod val="50000"/>
                </a:schemeClr>
              </a:solidFill>
            </a:endParaRPr>
          </a:p>
          <a:p>
            <a:pPr lvl="1">
              <a:lnSpc>
                <a:spcPct val="150000"/>
              </a:lnSpc>
            </a:pPr>
            <a:endParaRPr lang="en-US" dirty="0"/>
          </a:p>
        </p:txBody>
      </p:sp>
      <p:sp>
        <p:nvSpPr>
          <p:cNvPr id="4" name="Slide Number Placeholder 3"/>
          <p:cNvSpPr>
            <a:spLocks noGrp="1"/>
          </p:cNvSpPr>
          <p:nvPr>
            <p:ph type="sldNum" sz="quarter" idx="5"/>
          </p:nvPr>
        </p:nvSpPr>
        <p:spPr/>
        <p:txBody>
          <a:bodyPr/>
          <a:lstStyle/>
          <a:p>
            <a:fld id="{13462BBB-D8A8-4F5E-B68C-D743F05E65E6}" type="slidenum">
              <a:rPr lang="en-US" smtClean="0"/>
              <a:t>22</a:t>
            </a:fld>
            <a:endParaRPr lang="en-US"/>
          </a:p>
        </p:txBody>
      </p:sp>
    </p:spTree>
    <p:extLst>
      <p:ext uri="{BB962C8B-B14F-4D97-AF65-F5344CB8AC3E}">
        <p14:creationId xmlns:p14="http://schemas.microsoft.com/office/powerpoint/2010/main" val="2268060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 Fixed ratio </a:t>
            </a:r>
          </a:p>
        </p:txBody>
      </p:sp>
      <p:sp>
        <p:nvSpPr>
          <p:cNvPr id="4" name="Slide Number Placeholder 3"/>
          <p:cNvSpPr>
            <a:spLocks noGrp="1"/>
          </p:cNvSpPr>
          <p:nvPr>
            <p:ph type="sldNum" sz="quarter" idx="5"/>
          </p:nvPr>
        </p:nvSpPr>
        <p:spPr/>
        <p:txBody>
          <a:bodyPr/>
          <a:lstStyle/>
          <a:p>
            <a:fld id="{13462BBB-D8A8-4F5E-B68C-D743F05E65E6}" type="slidenum">
              <a:rPr lang="en-US" smtClean="0"/>
              <a:t>30</a:t>
            </a:fld>
            <a:endParaRPr lang="en-US"/>
          </a:p>
        </p:txBody>
      </p:sp>
    </p:spTree>
    <p:extLst>
      <p:ext uri="{BB962C8B-B14F-4D97-AF65-F5344CB8AC3E}">
        <p14:creationId xmlns:p14="http://schemas.microsoft.com/office/powerpoint/2010/main" val="69326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Demand curves for food and heroin. </a:t>
            </a:r>
          </a:p>
          <a:p>
            <a:endParaRPr lang="en-US" dirty="0"/>
          </a:p>
          <a:p>
            <a:r>
              <a:rPr lang="en-US" dirty="0"/>
              <a:t>More inelastic demand for heroin compared to food in rats </a:t>
            </a:r>
          </a:p>
        </p:txBody>
      </p:sp>
      <p:sp>
        <p:nvSpPr>
          <p:cNvPr id="4" name="Slide Number Placeholder 3"/>
          <p:cNvSpPr>
            <a:spLocks noGrp="1"/>
          </p:cNvSpPr>
          <p:nvPr>
            <p:ph type="sldNum" sz="quarter" idx="5"/>
          </p:nvPr>
        </p:nvSpPr>
        <p:spPr/>
        <p:txBody>
          <a:bodyPr/>
          <a:lstStyle/>
          <a:p>
            <a:fld id="{13462BBB-D8A8-4F5E-B68C-D743F05E65E6}" type="slidenum">
              <a:rPr lang="en-US" smtClean="0"/>
              <a:t>31</a:t>
            </a:fld>
            <a:endParaRPr lang="en-US"/>
          </a:p>
        </p:txBody>
      </p:sp>
    </p:spTree>
    <p:extLst>
      <p:ext uri="{BB962C8B-B14F-4D97-AF65-F5344CB8AC3E}">
        <p14:creationId xmlns:p14="http://schemas.microsoft.com/office/powerpoint/2010/main" val="3416606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462BBB-D8A8-4F5E-B68C-D743F05E65E6}" type="slidenum">
              <a:rPr lang="en-US" smtClean="0"/>
              <a:t>2</a:t>
            </a:fld>
            <a:endParaRPr lang="en-US"/>
          </a:p>
        </p:txBody>
      </p:sp>
    </p:spTree>
    <p:extLst>
      <p:ext uri="{BB962C8B-B14F-4D97-AF65-F5344CB8AC3E}">
        <p14:creationId xmlns:p14="http://schemas.microsoft.com/office/powerpoint/2010/main" val="2631967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Orx</a:t>
            </a:r>
            <a:r>
              <a:rPr lang="en-US" dirty="0"/>
              <a:t> antagonist</a:t>
            </a:r>
          </a:p>
        </p:txBody>
      </p:sp>
      <p:sp>
        <p:nvSpPr>
          <p:cNvPr id="4" name="Slide Number Placeholder 3"/>
          <p:cNvSpPr>
            <a:spLocks noGrp="1"/>
          </p:cNvSpPr>
          <p:nvPr>
            <p:ph type="sldNum" sz="quarter" idx="5"/>
          </p:nvPr>
        </p:nvSpPr>
        <p:spPr/>
        <p:txBody>
          <a:bodyPr/>
          <a:lstStyle/>
          <a:p>
            <a:fld id="{13462BBB-D8A8-4F5E-B68C-D743F05E65E6}" type="slidenum">
              <a:rPr lang="en-US" smtClean="0"/>
              <a:t>34</a:t>
            </a:fld>
            <a:endParaRPr lang="en-US"/>
          </a:p>
        </p:txBody>
      </p:sp>
    </p:spTree>
    <p:extLst>
      <p:ext uri="{BB962C8B-B14F-4D97-AF65-F5344CB8AC3E}">
        <p14:creationId xmlns:p14="http://schemas.microsoft.com/office/powerpoint/2010/main" val="2083096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Oxytocin cell counts positively correlate with both heroin and food.</a:t>
            </a:r>
          </a:p>
        </p:txBody>
      </p:sp>
      <p:sp>
        <p:nvSpPr>
          <p:cNvPr id="4" name="Slide Number Placeholder 3"/>
          <p:cNvSpPr>
            <a:spLocks noGrp="1"/>
          </p:cNvSpPr>
          <p:nvPr>
            <p:ph type="sldNum" sz="quarter" idx="5"/>
          </p:nvPr>
        </p:nvSpPr>
        <p:spPr/>
        <p:txBody>
          <a:bodyPr/>
          <a:lstStyle/>
          <a:p>
            <a:fld id="{13462BBB-D8A8-4F5E-B68C-D743F05E65E6}" type="slidenum">
              <a:rPr lang="en-US" smtClean="0"/>
              <a:t>38</a:t>
            </a:fld>
            <a:endParaRPr lang="en-US"/>
          </a:p>
        </p:txBody>
      </p:sp>
    </p:spTree>
    <p:extLst>
      <p:ext uri="{BB962C8B-B14F-4D97-AF65-F5344CB8AC3E}">
        <p14:creationId xmlns:p14="http://schemas.microsoft.com/office/powerpoint/2010/main" val="1407333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 of LH orexin neurons positively correlated with heroin EV (essential value) and Pmax (max price paid to defend desired consumption) and negatively correlated with heroin alpha (demand elasticity)</a:t>
            </a:r>
          </a:p>
        </p:txBody>
      </p:sp>
      <p:sp>
        <p:nvSpPr>
          <p:cNvPr id="4" name="Slide Number Placeholder 3"/>
          <p:cNvSpPr>
            <a:spLocks noGrp="1"/>
          </p:cNvSpPr>
          <p:nvPr>
            <p:ph type="sldNum" sz="quarter" idx="5"/>
          </p:nvPr>
        </p:nvSpPr>
        <p:spPr/>
        <p:txBody>
          <a:bodyPr/>
          <a:lstStyle/>
          <a:p>
            <a:fld id="{13462BBB-D8A8-4F5E-B68C-D743F05E65E6}" type="slidenum">
              <a:rPr lang="en-US" smtClean="0"/>
              <a:t>39</a:t>
            </a:fld>
            <a:endParaRPr lang="en-US"/>
          </a:p>
        </p:txBody>
      </p:sp>
    </p:spTree>
    <p:extLst>
      <p:ext uri="{BB962C8B-B14F-4D97-AF65-F5344CB8AC3E}">
        <p14:creationId xmlns:p14="http://schemas.microsoft.com/office/powerpoint/2010/main" val="2401509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reserve is normally bidirectionally recruited to permit motivational plasticity that promotes flexible, adaptive behavior.</a:t>
            </a:r>
          </a:p>
          <a:p>
            <a:r>
              <a:rPr lang="en-US" dirty="0"/>
              <a:t>Increase in orexin cell numbers was causally linked to motivational plasticity for drug. Chronic exposure to drugs of abuse persistently upregulates orexin peptide production in select group of </a:t>
            </a:r>
            <a:r>
              <a:rPr lang="en-US" dirty="0" err="1"/>
              <a:t>orx</a:t>
            </a:r>
            <a:r>
              <a:rPr lang="en-US" dirty="0"/>
              <a:t> neurons, such that the manifestation of addiction is coincident with long-term recruitment of reserve </a:t>
            </a:r>
            <a:r>
              <a:rPr lang="en-US" dirty="0" err="1"/>
              <a:t>orx</a:t>
            </a:r>
            <a:r>
              <a:rPr lang="en-US" dirty="0"/>
              <a:t> neurons due to maladaptive and focused </a:t>
            </a:r>
            <a:r>
              <a:rPr lang="en-US" dirty="0" err="1"/>
              <a:t>hypermotivation</a:t>
            </a:r>
            <a:r>
              <a:rPr lang="en-US" dirty="0"/>
              <a:t> for drug.</a:t>
            </a:r>
          </a:p>
          <a:p>
            <a:endParaRPr lang="en-US" dirty="0"/>
          </a:p>
          <a:p>
            <a:pPr marL="228600" indent="-228600">
              <a:buAutoNum type="alphaUcParenBoth"/>
            </a:pPr>
            <a:r>
              <a:rPr lang="en-US" dirty="0"/>
              <a:t>Orexin neuron activity (red line) follows a circadian pattern, with peak activity during the active period. Overlaid on this diurnal activity pattern are phasic bursts during waking; these reflect involvement of the orexin neurons in </a:t>
            </a:r>
            <a:r>
              <a:rPr lang="en-US" dirty="0">
                <a:hlinkClick r:id="rId3" tooltip="Learn more about translating from ScienceDirect's AI-generated Topic Pages"/>
              </a:rPr>
              <a:t>translating</a:t>
            </a:r>
            <a:r>
              <a:rPr lang="en-US" dirty="0"/>
              <a:t> motivationally relevant states into adaptive behavior directed toward managing or exploiting a threat or opportunity, a process we referred to as motivational activation. </a:t>
            </a:r>
          </a:p>
          <a:p>
            <a:pPr marL="0" indent="0">
              <a:buNone/>
            </a:pPr>
            <a:r>
              <a:rPr lang="en-US" b="1" dirty="0"/>
              <a:t>(B)</a:t>
            </a:r>
            <a:r>
              <a:rPr lang="en-US" dirty="0"/>
              <a:t> Motivational activation is also serviced by state-dependent changes in orexin peptide production. Under nonpathological conditions, a reserve population of orexin neurons with projections to key arousal sites is preferentially recruited during the active period to support wake/arousal. Some reserve neurons with projections to reward centers are also recruited to facilitate adaptive motivated behaviors (e.g., feeding). Recruitment of these reserve cells is primarily governed by circadian factors. Note that </a:t>
            </a:r>
            <a:r>
              <a:rPr lang="en-US" b="1" u="sng" dirty="0" err="1"/>
              <a:t>nonreserve</a:t>
            </a:r>
            <a:r>
              <a:rPr lang="en-US" b="1" u="sng" dirty="0"/>
              <a:t> neurons may also increase their peptide production as a function of behavioral state</a:t>
            </a:r>
            <a:r>
              <a:rPr lang="en-US" dirty="0"/>
              <a:t> (not shown here). </a:t>
            </a:r>
            <a:r>
              <a:rPr lang="en-US" b="1" dirty="0"/>
              <a:t>(C)</a:t>
            </a:r>
            <a:r>
              <a:rPr lang="en-US" dirty="0"/>
              <a:t> </a:t>
            </a:r>
            <a:r>
              <a:rPr lang="en-US" b="1" dirty="0"/>
              <a:t>Addiction to drugs is characterized by a persistent and preferential recruitment of orexin reserve neurons that project to reward regions, resulting in sustained, hypermotivated, and uncontrolled </a:t>
            </a:r>
            <a:r>
              <a:rPr lang="en-US" b="1" dirty="0">
                <a:hlinkClick r:id="rId4" tooltip="Learn more about drug seeking behavior from ScienceDirect's AI-generated Topic Pages"/>
              </a:rPr>
              <a:t>drug seeking behavior</a:t>
            </a:r>
            <a:r>
              <a:rPr lang="en-US" b="1" dirty="0"/>
              <a:t>. </a:t>
            </a:r>
            <a:r>
              <a:rPr lang="en-US" dirty="0"/>
              <a:t>A loss of plasticity in peptide production by the reserve population also contributes to inappropriate arousal during the inactive period, resulting in sleep dysregulation in addiction. [Figure adapted from (</a:t>
            </a:r>
            <a:r>
              <a:rPr lang="en-US" dirty="0">
                <a:hlinkClick r:id="rId5"/>
              </a:rPr>
              <a:t>7</a:t>
            </a:r>
            <a:r>
              <a:rPr lang="en-US" dirty="0"/>
              <a:t>)].</a:t>
            </a:r>
          </a:p>
        </p:txBody>
      </p:sp>
      <p:sp>
        <p:nvSpPr>
          <p:cNvPr id="4" name="Slide Number Placeholder 3"/>
          <p:cNvSpPr>
            <a:spLocks noGrp="1"/>
          </p:cNvSpPr>
          <p:nvPr>
            <p:ph type="sldNum" sz="quarter" idx="5"/>
          </p:nvPr>
        </p:nvSpPr>
        <p:spPr/>
        <p:txBody>
          <a:bodyPr/>
          <a:lstStyle/>
          <a:p>
            <a:fld id="{13462BBB-D8A8-4F5E-B68C-D743F05E65E6}" type="slidenum">
              <a:rPr lang="en-US" smtClean="0"/>
              <a:t>40</a:t>
            </a:fld>
            <a:endParaRPr lang="en-US"/>
          </a:p>
        </p:txBody>
      </p:sp>
    </p:spTree>
    <p:extLst>
      <p:ext uri="{BB962C8B-B14F-4D97-AF65-F5344CB8AC3E}">
        <p14:creationId xmlns:p14="http://schemas.microsoft.com/office/powerpoint/2010/main" val="1365069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Activating OXT and inhibiting </a:t>
            </a:r>
            <a:r>
              <a:rPr lang="en-US" dirty="0" err="1"/>
              <a:t>Orx</a:t>
            </a:r>
            <a:r>
              <a:rPr lang="en-US" dirty="0"/>
              <a:t> bidirectionally regulates reward seeking;</a:t>
            </a:r>
          </a:p>
          <a:p>
            <a:r>
              <a:rPr lang="en-US" dirty="0"/>
              <a:t>	Opioid cues to bias choice while in withdrawal stages.</a:t>
            </a:r>
          </a:p>
          <a:p>
            <a:r>
              <a:rPr lang="en-US" dirty="0"/>
              <a:t>Normalization of orexin levels also reduce drug motivation in addicted models</a:t>
            </a:r>
          </a:p>
          <a:p>
            <a:endParaRPr lang="en-US" dirty="0"/>
          </a:p>
        </p:txBody>
      </p:sp>
      <p:sp>
        <p:nvSpPr>
          <p:cNvPr id="4" name="Slide Number Placeholder 3"/>
          <p:cNvSpPr>
            <a:spLocks noGrp="1"/>
          </p:cNvSpPr>
          <p:nvPr>
            <p:ph type="sldNum" sz="quarter" idx="5"/>
          </p:nvPr>
        </p:nvSpPr>
        <p:spPr/>
        <p:txBody>
          <a:bodyPr/>
          <a:lstStyle/>
          <a:p>
            <a:fld id="{13462BBB-D8A8-4F5E-B68C-D743F05E65E6}" type="slidenum">
              <a:rPr lang="en-US" smtClean="0"/>
              <a:t>41</a:t>
            </a:fld>
            <a:endParaRPr lang="en-US"/>
          </a:p>
        </p:txBody>
      </p:sp>
    </p:spTree>
    <p:extLst>
      <p:ext uri="{BB962C8B-B14F-4D97-AF65-F5344CB8AC3E}">
        <p14:creationId xmlns:p14="http://schemas.microsoft.com/office/powerpoint/2010/main" val="1914200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Animals with high baseline motivation are most susceptible to the ability of (said drug, like Suvorexant or SB-334867) to decrease addiction behaviors.</a:t>
            </a:r>
          </a:p>
        </p:txBody>
      </p:sp>
      <p:sp>
        <p:nvSpPr>
          <p:cNvPr id="4" name="Slide Number Placeholder 3"/>
          <p:cNvSpPr>
            <a:spLocks noGrp="1"/>
          </p:cNvSpPr>
          <p:nvPr>
            <p:ph type="sldNum" sz="quarter" idx="5"/>
          </p:nvPr>
        </p:nvSpPr>
        <p:spPr/>
        <p:txBody>
          <a:bodyPr/>
          <a:lstStyle/>
          <a:p>
            <a:fld id="{13462BBB-D8A8-4F5E-B68C-D743F05E65E6}" type="slidenum">
              <a:rPr lang="en-US" smtClean="0"/>
              <a:t>42</a:t>
            </a:fld>
            <a:endParaRPr lang="en-US"/>
          </a:p>
        </p:txBody>
      </p:sp>
    </p:spTree>
    <p:extLst>
      <p:ext uri="{BB962C8B-B14F-4D97-AF65-F5344CB8AC3E}">
        <p14:creationId xmlns:p14="http://schemas.microsoft.com/office/powerpoint/2010/main" val="33979682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3200" dirty="0">
                <a:solidFill>
                  <a:schemeClr val="accent1">
                    <a:lumMod val="50000"/>
                  </a:schemeClr>
                </a:solidFill>
              </a:rPr>
              <a:t>Both OXT and </a:t>
            </a:r>
            <a:r>
              <a:rPr lang="en-US" sz="3200" dirty="0" err="1">
                <a:solidFill>
                  <a:schemeClr val="accent1">
                    <a:lumMod val="50000"/>
                  </a:schemeClr>
                </a:solidFill>
              </a:rPr>
              <a:t>Orx</a:t>
            </a:r>
            <a:r>
              <a:rPr lang="en-US" sz="3200" dirty="0">
                <a:solidFill>
                  <a:schemeClr val="accent1">
                    <a:lumMod val="50000"/>
                  </a:schemeClr>
                </a:solidFill>
              </a:rPr>
              <a:t> have similarities brain areas and signaling</a:t>
            </a:r>
          </a:p>
          <a:p>
            <a:pPr lvl="1">
              <a:lnSpc>
                <a:spcPct val="150000"/>
              </a:lnSpc>
            </a:pPr>
            <a:r>
              <a:rPr lang="en-US" sz="3200" dirty="0">
                <a:solidFill>
                  <a:schemeClr val="accent1">
                    <a:lumMod val="50000"/>
                  </a:schemeClr>
                </a:solidFill>
              </a:rPr>
              <a:t>Neurons in the PVN, Amygdala, Hippocampus, etc.</a:t>
            </a:r>
          </a:p>
          <a:p>
            <a:pPr lvl="1">
              <a:lnSpc>
                <a:spcPct val="150000"/>
              </a:lnSpc>
            </a:pPr>
            <a:r>
              <a:rPr lang="en-US" sz="3200" dirty="0">
                <a:solidFill>
                  <a:schemeClr val="accent1">
                    <a:lumMod val="50000"/>
                  </a:schemeClr>
                </a:solidFill>
              </a:rPr>
              <a:t>dysfunction of PLC</a:t>
            </a:r>
            <a:r>
              <a:rPr lang="el-GR" sz="3200" dirty="0">
                <a:solidFill>
                  <a:schemeClr val="accent1">
                    <a:lumMod val="50000"/>
                  </a:schemeClr>
                </a:solidFill>
              </a:rPr>
              <a:t>β</a:t>
            </a:r>
            <a:r>
              <a:rPr lang="en-US" sz="3200" dirty="0">
                <a:solidFill>
                  <a:schemeClr val="accent1">
                    <a:lumMod val="50000"/>
                  </a:schemeClr>
                </a:solidFill>
              </a:rPr>
              <a:t>1 isoform = stress and addiction</a:t>
            </a:r>
          </a:p>
          <a:p>
            <a:pPr>
              <a:lnSpc>
                <a:spcPct val="150000"/>
              </a:lnSpc>
            </a:pPr>
            <a:r>
              <a:rPr lang="en-US" sz="3200" dirty="0">
                <a:solidFill>
                  <a:schemeClr val="accent1">
                    <a:lumMod val="50000"/>
                  </a:schemeClr>
                </a:solidFill>
              </a:rPr>
              <a:t>OXT and </a:t>
            </a:r>
            <a:r>
              <a:rPr lang="en-US" sz="3200" dirty="0" err="1">
                <a:solidFill>
                  <a:schemeClr val="accent1">
                    <a:lumMod val="50000"/>
                  </a:schemeClr>
                </a:solidFill>
              </a:rPr>
              <a:t>Orx</a:t>
            </a:r>
            <a:r>
              <a:rPr lang="en-US" sz="3200" dirty="0">
                <a:solidFill>
                  <a:schemeClr val="accent1">
                    <a:lumMod val="50000"/>
                  </a:schemeClr>
                </a:solidFill>
              </a:rPr>
              <a:t> treatment can regulate the reward circuitry</a:t>
            </a:r>
          </a:p>
          <a:p>
            <a:pPr lvl="1">
              <a:lnSpc>
                <a:spcPct val="150000"/>
              </a:lnSpc>
            </a:pPr>
            <a:r>
              <a:rPr lang="en-US" sz="3200" dirty="0">
                <a:solidFill>
                  <a:schemeClr val="accent1">
                    <a:lumMod val="50000"/>
                  </a:schemeClr>
                </a:solidFill>
                <a:latin typeface="Calibri" panose="020F0502020204030204" pitchFamily="34" charset="0"/>
                <a:cs typeface="Calibri" panose="020F0502020204030204" pitchFamily="34" charset="0"/>
              </a:rPr>
              <a:t>Adjust addiction behaviors</a:t>
            </a:r>
          </a:p>
          <a:p>
            <a:pPr lvl="1">
              <a:lnSpc>
                <a:spcPct val="150000"/>
              </a:lnSpc>
            </a:pPr>
            <a:r>
              <a:rPr lang="en-US" sz="3200" dirty="0">
                <a:solidFill>
                  <a:schemeClr val="accent1">
                    <a:lumMod val="50000"/>
                  </a:schemeClr>
                </a:solidFill>
                <a:latin typeface="Calibri" panose="020F0502020204030204" pitchFamily="34" charset="0"/>
                <a:cs typeface="Calibri" panose="020F0502020204030204" pitchFamily="34" charset="0"/>
              </a:rPr>
              <a:t>Prevent OUD fatalities</a:t>
            </a:r>
            <a:endParaRPr lang="en-US" sz="3200" dirty="0">
              <a:solidFill>
                <a:schemeClr val="accent1">
                  <a:lumMod val="50000"/>
                </a:schemeClr>
              </a:solidFill>
            </a:endParaRPr>
          </a:p>
          <a:p>
            <a:pPr marL="0" indent="0">
              <a:buNone/>
            </a:pPr>
            <a:endParaRPr lang="en-US" sz="3200" dirty="0"/>
          </a:p>
          <a:p>
            <a:endParaRPr lang="en-US" dirty="0"/>
          </a:p>
        </p:txBody>
      </p:sp>
      <p:sp>
        <p:nvSpPr>
          <p:cNvPr id="4" name="Slide Number Placeholder 3"/>
          <p:cNvSpPr>
            <a:spLocks noGrp="1"/>
          </p:cNvSpPr>
          <p:nvPr>
            <p:ph type="sldNum" sz="quarter" idx="5"/>
          </p:nvPr>
        </p:nvSpPr>
        <p:spPr/>
        <p:txBody>
          <a:bodyPr/>
          <a:lstStyle/>
          <a:p>
            <a:fld id="{13462BBB-D8A8-4F5E-B68C-D743F05E65E6}" type="slidenum">
              <a:rPr lang="en-US" smtClean="0"/>
              <a:t>43</a:t>
            </a:fld>
            <a:endParaRPr lang="en-US"/>
          </a:p>
        </p:txBody>
      </p:sp>
    </p:spTree>
    <p:extLst>
      <p:ext uri="{BB962C8B-B14F-4D97-AF65-F5344CB8AC3E}">
        <p14:creationId xmlns:p14="http://schemas.microsoft.com/office/powerpoint/2010/main" val="911547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462BBB-D8A8-4F5E-B68C-D743F05E65E6}" type="slidenum">
              <a:rPr lang="en-US" smtClean="0"/>
              <a:t>3</a:t>
            </a:fld>
            <a:endParaRPr lang="en-US"/>
          </a:p>
        </p:txBody>
      </p:sp>
    </p:spTree>
    <p:extLst>
      <p:ext uri="{BB962C8B-B14F-4D97-AF65-F5344CB8AC3E}">
        <p14:creationId xmlns:p14="http://schemas.microsoft.com/office/powerpoint/2010/main" val="1666673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Anything we do in order to obtain pleasure or satisfaction or approval from others</a:t>
            </a:r>
            <a:r>
              <a:rPr lang="en-US" dirty="0"/>
              <a:t> is 'reward seeking' and almost all our behavior is extrinsically driven in this way.</a:t>
            </a:r>
          </a:p>
          <a:p>
            <a:endParaRPr lang="en-US" dirty="0"/>
          </a:p>
          <a:p>
            <a:r>
              <a:rPr lang="en-US" dirty="0"/>
              <a:t>Reward processes </a:t>
            </a:r>
            <a:r>
              <a:rPr lang="en-US" dirty="0" err="1"/>
              <a:t>crictical</a:t>
            </a:r>
            <a:r>
              <a:rPr lang="en-US" dirty="0"/>
              <a:t> for survival, such as eating drinking and mating, however, there must be balance and control or else disorders arise, like addiction. </a:t>
            </a:r>
          </a:p>
          <a:p>
            <a:endParaRPr lang="en-US" dirty="0"/>
          </a:p>
          <a:p>
            <a:r>
              <a:rPr lang="en-US" dirty="0"/>
              <a:t>Positive reinforcement generally refers to the pleasant feelings and social enhancement effects that alcohol provides, while negative reinforcement encompasses relief from negative affective states like stress or anxiety.</a:t>
            </a:r>
          </a:p>
        </p:txBody>
      </p:sp>
      <p:sp>
        <p:nvSpPr>
          <p:cNvPr id="4" name="Slide Number Placeholder 3"/>
          <p:cNvSpPr>
            <a:spLocks noGrp="1"/>
          </p:cNvSpPr>
          <p:nvPr>
            <p:ph type="sldNum" sz="quarter" idx="5"/>
          </p:nvPr>
        </p:nvSpPr>
        <p:spPr/>
        <p:txBody>
          <a:bodyPr/>
          <a:lstStyle/>
          <a:p>
            <a:fld id="{13462BBB-D8A8-4F5E-B68C-D743F05E65E6}" type="slidenum">
              <a:rPr lang="en-US" smtClean="0"/>
              <a:t>6</a:t>
            </a:fld>
            <a:endParaRPr lang="en-US"/>
          </a:p>
        </p:txBody>
      </p:sp>
    </p:spTree>
    <p:extLst>
      <p:ext uri="{BB962C8B-B14F-4D97-AF65-F5344CB8AC3E}">
        <p14:creationId xmlns:p14="http://schemas.microsoft.com/office/powerpoint/2010/main" val="3675611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462BBB-D8A8-4F5E-B68C-D743F05E65E6}" type="slidenum">
              <a:rPr lang="en-US" smtClean="0"/>
              <a:t>7</a:t>
            </a:fld>
            <a:endParaRPr lang="en-US"/>
          </a:p>
        </p:txBody>
      </p:sp>
    </p:spTree>
    <p:extLst>
      <p:ext uri="{BB962C8B-B14F-4D97-AF65-F5344CB8AC3E}">
        <p14:creationId xmlns:p14="http://schemas.microsoft.com/office/powerpoint/2010/main" val="508554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lumMod val="50000"/>
                  </a:schemeClr>
                </a:solidFill>
              </a:rPr>
              <a:t>After social interaction, </a:t>
            </a:r>
            <a:r>
              <a:rPr lang="en-US" sz="1200" dirty="0">
                <a:solidFill>
                  <a:schemeClr val="accent1">
                    <a:lumMod val="50000"/>
                  </a:schemeClr>
                </a:solidFill>
                <a:latin typeface="Calibri" panose="020F0502020204030204" pitchFamily="34" charset="0"/>
                <a:cs typeface="Calibri" panose="020F0502020204030204" pitchFamily="34" charset="0"/>
              </a:rPr>
              <a:t>↑ PVN neurons projecting to VTA expressing </a:t>
            </a:r>
            <a:r>
              <a:rPr lang="en-US" sz="1200" i="1" dirty="0">
                <a:solidFill>
                  <a:schemeClr val="accent1">
                    <a:lumMod val="50000"/>
                  </a:schemeClr>
                </a:solidFill>
                <a:latin typeface="Calibri" panose="020F0502020204030204" pitchFamily="34" charset="0"/>
                <a:cs typeface="Calibri" panose="020F0502020204030204" pitchFamily="34" charset="0"/>
              </a:rPr>
              <a:t>c-</a:t>
            </a:r>
            <a:r>
              <a:rPr lang="en-US" sz="1200" i="1" dirty="0" err="1">
                <a:solidFill>
                  <a:schemeClr val="accent1">
                    <a:lumMod val="50000"/>
                  </a:schemeClr>
                </a:solidFill>
                <a:latin typeface="Calibri" panose="020F0502020204030204" pitchFamily="34" charset="0"/>
                <a:cs typeface="Calibri" panose="020F0502020204030204" pitchFamily="34" charset="0"/>
              </a:rPr>
              <a:t>fos</a:t>
            </a:r>
            <a:r>
              <a:rPr lang="en-US" sz="1200" i="1" dirty="0">
                <a:solidFill>
                  <a:schemeClr val="accent1">
                    <a:lumMod val="50000"/>
                  </a:schemeClr>
                </a:solidFill>
                <a:latin typeface="Calibri" panose="020F0502020204030204" pitchFamily="34" charset="0"/>
                <a:cs typeface="Calibri" panose="020F0502020204030204" pitchFamily="34" charset="0"/>
              </a:rPr>
              <a:t>, </a:t>
            </a:r>
            <a:r>
              <a:rPr lang="en-US" dirty="0"/>
              <a:t>a marker for neuronal activity</a:t>
            </a:r>
            <a:endParaRPr lang="en-US" sz="1200" i="1" dirty="0">
              <a:solidFill>
                <a:schemeClr val="accent1">
                  <a:lumMod val="50000"/>
                </a:schemeClr>
              </a:solidFill>
            </a:endParaRPr>
          </a:p>
          <a:p>
            <a:endParaRPr lang="en-US" dirty="0"/>
          </a:p>
          <a:p>
            <a:r>
              <a:rPr lang="en-US" dirty="0"/>
              <a:t>Ai14 is a Cre report</a:t>
            </a:r>
          </a:p>
          <a:p>
            <a:endParaRPr lang="en-US" dirty="0"/>
          </a:p>
          <a:p>
            <a:r>
              <a:rPr lang="en-US" dirty="0"/>
              <a:t>er tool strain designed to have a </a:t>
            </a:r>
            <a:r>
              <a:rPr lang="en-US" dirty="0" err="1"/>
              <a:t>loxP</a:t>
            </a:r>
            <a:r>
              <a:rPr lang="en-US" dirty="0"/>
              <a:t>-flanked STOP cassette preventing transcription of a CAG promoter-driven red fluorescent protein variant (</a:t>
            </a:r>
            <a:r>
              <a:rPr lang="en-US" dirty="0" err="1"/>
              <a:t>tdTomato</a:t>
            </a:r>
            <a:r>
              <a:rPr lang="en-US" dirty="0"/>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solidFill>
              </a:rPr>
              <a:t>Hung et al. (2017). Gating of social reward by oxytocin in the ventral tegmental area. </a:t>
            </a:r>
            <a:r>
              <a:rPr lang="en-US" sz="1200" i="1" dirty="0">
                <a:solidFill>
                  <a:schemeClr val="accent5"/>
                </a:solidFill>
              </a:rPr>
              <a:t>Science</a:t>
            </a:r>
            <a:r>
              <a:rPr lang="en-US" sz="1200" dirty="0">
                <a:solidFill>
                  <a:schemeClr val="accent5"/>
                </a:solidFill>
              </a:rPr>
              <a:t>.357(6358):1406-1411</a:t>
            </a:r>
          </a:p>
          <a:p>
            <a:endParaRPr lang="en-US" dirty="0"/>
          </a:p>
          <a:p>
            <a:endParaRPr lang="en-US" dirty="0"/>
          </a:p>
        </p:txBody>
      </p:sp>
      <p:sp>
        <p:nvSpPr>
          <p:cNvPr id="4" name="Slide Number Placeholder 3"/>
          <p:cNvSpPr>
            <a:spLocks noGrp="1"/>
          </p:cNvSpPr>
          <p:nvPr>
            <p:ph type="sldNum" sz="quarter" idx="5"/>
          </p:nvPr>
        </p:nvSpPr>
        <p:spPr/>
        <p:txBody>
          <a:bodyPr/>
          <a:lstStyle/>
          <a:p>
            <a:fld id="{13462BBB-D8A8-4F5E-B68C-D743F05E65E6}" type="slidenum">
              <a:rPr lang="en-US" smtClean="0"/>
              <a:t>8</a:t>
            </a:fld>
            <a:endParaRPr lang="en-US"/>
          </a:p>
        </p:txBody>
      </p:sp>
    </p:spTree>
    <p:extLst>
      <p:ext uri="{BB962C8B-B14F-4D97-AF65-F5344CB8AC3E}">
        <p14:creationId xmlns:p14="http://schemas.microsoft.com/office/powerpoint/2010/main" val="2346709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462BBB-D8A8-4F5E-B68C-D743F05E65E6}" type="slidenum">
              <a:rPr lang="en-US" smtClean="0"/>
              <a:t>11</a:t>
            </a:fld>
            <a:endParaRPr lang="en-US"/>
          </a:p>
        </p:txBody>
      </p:sp>
    </p:spTree>
    <p:extLst>
      <p:ext uri="{BB962C8B-B14F-4D97-AF65-F5344CB8AC3E}">
        <p14:creationId xmlns:p14="http://schemas.microsoft.com/office/powerpoint/2010/main" val="3101744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1">
                    <a:lumMod val="50000"/>
                  </a:schemeClr>
                </a:solidFill>
              </a:rPr>
              <a:t>Mice received bilateral infusions of either </a:t>
            </a:r>
            <a:r>
              <a:rPr lang="en-US" b="1" dirty="0" err="1">
                <a:solidFill>
                  <a:schemeClr val="accent1">
                    <a:lumMod val="50000"/>
                  </a:schemeClr>
                </a:solidFill>
              </a:rPr>
              <a:t>channelrhodopsin</a:t>
            </a:r>
            <a:r>
              <a:rPr lang="en-US" b="1" dirty="0">
                <a:solidFill>
                  <a:schemeClr val="accent1">
                    <a:lumMod val="50000"/>
                  </a:schemeClr>
                </a:solidFill>
              </a:rPr>
              <a:t> or </a:t>
            </a:r>
            <a:r>
              <a:rPr lang="en-US" b="1" dirty="0" err="1">
                <a:solidFill>
                  <a:schemeClr val="accent1">
                    <a:lumMod val="50000"/>
                  </a:schemeClr>
                </a:solidFill>
              </a:rPr>
              <a:t>mCherry</a:t>
            </a:r>
            <a:r>
              <a:rPr lang="en-US" b="1" dirty="0">
                <a:solidFill>
                  <a:schemeClr val="accent1">
                    <a:lumMod val="50000"/>
                  </a:schemeClr>
                </a:solidFill>
              </a:rPr>
              <a:t> (control)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accent1">
                    <a:lumMod val="60000"/>
                    <a:lumOff val="40000"/>
                  </a:schemeClr>
                </a:solidFill>
              </a:rPr>
              <a:t>Grafe</a:t>
            </a:r>
            <a:r>
              <a:rPr lang="en-US" sz="1200" dirty="0">
                <a:solidFill>
                  <a:schemeClr val="accent1">
                    <a:lumMod val="60000"/>
                    <a:lumOff val="40000"/>
                  </a:schemeClr>
                </a:solidFill>
              </a:rPr>
              <a:t> LA, Bhatnagar S. Orexins and stress. Front </a:t>
            </a:r>
            <a:r>
              <a:rPr lang="en-US" sz="1200" dirty="0" err="1">
                <a:solidFill>
                  <a:schemeClr val="accent1">
                    <a:lumMod val="60000"/>
                    <a:lumOff val="40000"/>
                  </a:schemeClr>
                </a:solidFill>
              </a:rPr>
              <a:t>Neuroendocrinol</a:t>
            </a:r>
            <a:r>
              <a:rPr lang="en-US" sz="1200" dirty="0">
                <a:solidFill>
                  <a:schemeClr val="accent1">
                    <a:lumMod val="60000"/>
                    <a:lumOff val="40000"/>
                  </a:schemeClr>
                </a:solidFill>
              </a:rPr>
              <a:t>. 2018 Oct;51:132-145. </a:t>
            </a:r>
            <a:r>
              <a:rPr lang="en-US" sz="1200" dirty="0" err="1">
                <a:solidFill>
                  <a:schemeClr val="accent1">
                    <a:lumMod val="60000"/>
                    <a:lumOff val="40000"/>
                  </a:schemeClr>
                </a:solidFill>
              </a:rPr>
              <a:t>doi</a:t>
            </a:r>
            <a:r>
              <a:rPr lang="en-US" sz="1200" dirty="0">
                <a:solidFill>
                  <a:schemeClr val="accent1">
                    <a:lumMod val="60000"/>
                    <a:lumOff val="40000"/>
                  </a:schemeClr>
                </a:solidFill>
              </a:rPr>
              <a:t>: 10.1016/j.yfrne.2018.06.003. </a:t>
            </a:r>
            <a:r>
              <a:rPr lang="en-US" sz="1200" dirty="0" err="1">
                <a:solidFill>
                  <a:schemeClr val="accent1">
                    <a:lumMod val="60000"/>
                    <a:lumOff val="40000"/>
                  </a:schemeClr>
                </a:solidFill>
              </a:rPr>
              <a:t>Epub</a:t>
            </a:r>
            <a:r>
              <a:rPr lang="en-US" sz="1200" dirty="0">
                <a:solidFill>
                  <a:schemeClr val="accent1">
                    <a:lumMod val="60000"/>
                    <a:lumOff val="40000"/>
                  </a:schemeClr>
                </a:solidFill>
              </a:rPr>
              <a:t> 2018 Jun 19. PMID: 29932958; PMCID: PMC6345253.</a:t>
            </a:r>
          </a:p>
          <a:p>
            <a:endParaRPr lang="en-US" dirty="0"/>
          </a:p>
        </p:txBody>
      </p:sp>
      <p:sp>
        <p:nvSpPr>
          <p:cNvPr id="4" name="Slide Number Placeholder 3"/>
          <p:cNvSpPr>
            <a:spLocks noGrp="1"/>
          </p:cNvSpPr>
          <p:nvPr>
            <p:ph type="sldNum" sz="quarter" idx="5"/>
          </p:nvPr>
        </p:nvSpPr>
        <p:spPr/>
        <p:txBody>
          <a:bodyPr/>
          <a:lstStyle/>
          <a:p>
            <a:fld id="{13462BBB-D8A8-4F5E-B68C-D743F05E65E6}" type="slidenum">
              <a:rPr lang="en-US" smtClean="0"/>
              <a:t>12</a:t>
            </a:fld>
            <a:endParaRPr lang="en-US"/>
          </a:p>
        </p:txBody>
      </p:sp>
    </p:spTree>
    <p:extLst>
      <p:ext uri="{BB962C8B-B14F-4D97-AF65-F5344CB8AC3E}">
        <p14:creationId xmlns:p14="http://schemas.microsoft.com/office/powerpoint/2010/main" val="2464813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accent1">
                    <a:lumMod val="50000"/>
                  </a:schemeClr>
                </a:solidFill>
              </a:rPr>
              <a:t>LH </a:t>
            </a:r>
            <a:r>
              <a:rPr lang="en-US" b="1" dirty="0" err="1">
                <a:solidFill>
                  <a:schemeClr val="accent1">
                    <a:lumMod val="50000"/>
                  </a:schemeClr>
                </a:solidFill>
              </a:rPr>
              <a:t>Orx</a:t>
            </a:r>
            <a:r>
              <a:rPr lang="en-US" b="1" dirty="0">
                <a:solidFill>
                  <a:schemeClr val="accent1">
                    <a:lumMod val="50000"/>
                  </a:schemeClr>
                </a:solidFill>
              </a:rPr>
              <a:t> inputs in VTA Promote Pavlovian food cues</a:t>
            </a:r>
          </a:p>
          <a:p>
            <a:r>
              <a:rPr lang="en-US" dirty="0" err="1"/>
              <a:t>mCherry</a:t>
            </a:r>
            <a:r>
              <a:rPr lang="en-US" dirty="0"/>
              <a:t> = control</a:t>
            </a:r>
          </a:p>
          <a:p>
            <a:r>
              <a:rPr lang="en-US" dirty="0"/>
              <a:t>ChR2 </a:t>
            </a:r>
          </a:p>
          <a:p>
            <a:r>
              <a:rPr lang="en-US" dirty="0" err="1"/>
              <a:t>mCherry</a:t>
            </a:r>
            <a:r>
              <a:rPr lang="en-US" dirty="0"/>
              <a:t> and ChR2 mice received significantly more cue presentations during the post-conditioning cue value test (filled bars) compared to pre-conditioning baseline cue value assessment (open bars). There was no difference in the number of cue presentations between </a:t>
            </a:r>
            <a:r>
              <a:rPr lang="en-US" dirty="0" err="1"/>
              <a:t>mCherry</a:t>
            </a:r>
            <a:r>
              <a:rPr lang="en-US" dirty="0"/>
              <a:t> and ChR2 mice. </a:t>
            </a:r>
            <a:r>
              <a:rPr lang="en-US" b="1" dirty="0"/>
              <a:t>F</a:t>
            </a:r>
            <a:r>
              <a:rPr lang="en-US" dirty="0"/>
              <a:t> </a:t>
            </a:r>
            <a:r>
              <a:rPr lang="en-US" dirty="0" err="1"/>
              <a:t>mCherry</a:t>
            </a:r>
            <a:r>
              <a:rPr lang="en-US" dirty="0"/>
              <a:t> and ChR2 mice made significantly more active-inactive lever presses during the post-conditioning cue value test (filled bars) compared to pre-conditioning baseline cue value assessment (open bars). There was no difference in the number of active-inactive responses made for the cue between </a:t>
            </a:r>
            <a:r>
              <a:rPr lang="en-US" dirty="0" err="1"/>
              <a:t>mCherry</a:t>
            </a:r>
            <a:r>
              <a:rPr lang="en-US" dirty="0"/>
              <a:t> and ChR2 mice.</a:t>
            </a:r>
          </a:p>
          <a:p>
            <a:r>
              <a:rPr lang="en-US" b="1" dirty="0"/>
              <a:t>More stress after conditioning (Post) = more activation of level presses </a:t>
            </a:r>
          </a:p>
        </p:txBody>
      </p:sp>
      <p:sp>
        <p:nvSpPr>
          <p:cNvPr id="4" name="Slide Number Placeholder 3"/>
          <p:cNvSpPr>
            <a:spLocks noGrp="1"/>
          </p:cNvSpPr>
          <p:nvPr>
            <p:ph type="sldNum" sz="quarter" idx="5"/>
          </p:nvPr>
        </p:nvSpPr>
        <p:spPr/>
        <p:txBody>
          <a:bodyPr/>
          <a:lstStyle/>
          <a:p>
            <a:fld id="{13462BBB-D8A8-4F5E-B68C-D743F05E65E6}" type="slidenum">
              <a:rPr lang="en-US" smtClean="0"/>
              <a:t>13</a:t>
            </a:fld>
            <a:endParaRPr lang="en-US"/>
          </a:p>
        </p:txBody>
      </p:sp>
    </p:spTree>
    <p:extLst>
      <p:ext uri="{BB962C8B-B14F-4D97-AF65-F5344CB8AC3E}">
        <p14:creationId xmlns:p14="http://schemas.microsoft.com/office/powerpoint/2010/main" val="3254940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EF0D4-48F9-EFD7-2AF4-562EBF68FF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B4E62C-0BA7-C864-8116-3B11B4B58E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88FF5F-656B-F707-05DA-BF70A1D441E3}"/>
              </a:ext>
            </a:extLst>
          </p:cNvPr>
          <p:cNvSpPr>
            <a:spLocks noGrp="1"/>
          </p:cNvSpPr>
          <p:nvPr>
            <p:ph type="dt" sz="half" idx="10"/>
          </p:nvPr>
        </p:nvSpPr>
        <p:spPr/>
        <p:txBody>
          <a:bodyPr/>
          <a:lstStyle/>
          <a:p>
            <a:fld id="{BABBFC59-2675-482A-9BC1-ED8B6993BA50}" type="datetimeFigureOut">
              <a:rPr lang="en-US" smtClean="0"/>
              <a:t>2/26/2024</a:t>
            </a:fld>
            <a:endParaRPr lang="en-US"/>
          </a:p>
        </p:txBody>
      </p:sp>
      <p:sp>
        <p:nvSpPr>
          <p:cNvPr id="5" name="Footer Placeholder 4">
            <a:extLst>
              <a:ext uri="{FF2B5EF4-FFF2-40B4-BE49-F238E27FC236}">
                <a16:creationId xmlns:a16="http://schemas.microsoft.com/office/drawing/2014/main" id="{7493865D-4791-715D-E5ED-468FEDA55A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CDA625-1DA8-3BFB-A52A-4A9D5C2DA187}"/>
              </a:ext>
            </a:extLst>
          </p:cNvPr>
          <p:cNvSpPr>
            <a:spLocks noGrp="1"/>
          </p:cNvSpPr>
          <p:nvPr>
            <p:ph type="sldNum" sz="quarter" idx="12"/>
          </p:nvPr>
        </p:nvSpPr>
        <p:spPr/>
        <p:txBody>
          <a:bodyPr/>
          <a:lstStyle/>
          <a:p>
            <a:fld id="{5802152D-C6FA-4F23-B895-1BC0EE202BE5}" type="slidenum">
              <a:rPr lang="en-US" smtClean="0"/>
              <a:t>‹#›</a:t>
            </a:fld>
            <a:endParaRPr lang="en-US"/>
          </a:p>
        </p:txBody>
      </p:sp>
    </p:spTree>
    <p:extLst>
      <p:ext uri="{BB962C8B-B14F-4D97-AF65-F5344CB8AC3E}">
        <p14:creationId xmlns:p14="http://schemas.microsoft.com/office/powerpoint/2010/main" val="1345920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8C457-1010-1512-89A2-185CA8056A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764566-1173-7EB9-CA2D-B478E4D45C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F5391D-EE7C-ADFB-7715-4C1805A679ED}"/>
              </a:ext>
            </a:extLst>
          </p:cNvPr>
          <p:cNvSpPr>
            <a:spLocks noGrp="1"/>
          </p:cNvSpPr>
          <p:nvPr>
            <p:ph type="dt" sz="half" idx="10"/>
          </p:nvPr>
        </p:nvSpPr>
        <p:spPr/>
        <p:txBody>
          <a:bodyPr/>
          <a:lstStyle/>
          <a:p>
            <a:fld id="{BABBFC59-2675-482A-9BC1-ED8B6993BA50}" type="datetimeFigureOut">
              <a:rPr lang="en-US" smtClean="0"/>
              <a:t>2/26/2024</a:t>
            </a:fld>
            <a:endParaRPr lang="en-US"/>
          </a:p>
        </p:txBody>
      </p:sp>
      <p:sp>
        <p:nvSpPr>
          <p:cNvPr id="5" name="Footer Placeholder 4">
            <a:extLst>
              <a:ext uri="{FF2B5EF4-FFF2-40B4-BE49-F238E27FC236}">
                <a16:creationId xmlns:a16="http://schemas.microsoft.com/office/drawing/2014/main" id="{0AB4E120-833B-1C64-0626-8AD0B8222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6B932C-BFC5-1906-777D-2DD6D4BE2CD6}"/>
              </a:ext>
            </a:extLst>
          </p:cNvPr>
          <p:cNvSpPr>
            <a:spLocks noGrp="1"/>
          </p:cNvSpPr>
          <p:nvPr>
            <p:ph type="sldNum" sz="quarter" idx="12"/>
          </p:nvPr>
        </p:nvSpPr>
        <p:spPr/>
        <p:txBody>
          <a:bodyPr/>
          <a:lstStyle/>
          <a:p>
            <a:fld id="{5802152D-C6FA-4F23-B895-1BC0EE202BE5}" type="slidenum">
              <a:rPr lang="en-US" smtClean="0"/>
              <a:t>‹#›</a:t>
            </a:fld>
            <a:endParaRPr lang="en-US"/>
          </a:p>
        </p:txBody>
      </p:sp>
    </p:spTree>
    <p:extLst>
      <p:ext uri="{BB962C8B-B14F-4D97-AF65-F5344CB8AC3E}">
        <p14:creationId xmlns:p14="http://schemas.microsoft.com/office/powerpoint/2010/main" val="596713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5A78BA-289E-31A1-70C1-57F955B754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4D6777-1A26-C2E1-8370-7ED331F832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25A2D-CD61-5213-021A-2F7831904292}"/>
              </a:ext>
            </a:extLst>
          </p:cNvPr>
          <p:cNvSpPr>
            <a:spLocks noGrp="1"/>
          </p:cNvSpPr>
          <p:nvPr>
            <p:ph type="dt" sz="half" idx="10"/>
          </p:nvPr>
        </p:nvSpPr>
        <p:spPr/>
        <p:txBody>
          <a:bodyPr/>
          <a:lstStyle/>
          <a:p>
            <a:fld id="{BABBFC59-2675-482A-9BC1-ED8B6993BA50}" type="datetimeFigureOut">
              <a:rPr lang="en-US" smtClean="0"/>
              <a:t>2/26/2024</a:t>
            </a:fld>
            <a:endParaRPr lang="en-US"/>
          </a:p>
        </p:txBody>
      </p:sp>
      <p:sp>
        <p:nvSpPr>
          <p:cNvPr id="5" name="Footer Placeholder 4">
            <a:extLst>
              <a:ext uri="{FF2B5EF4-FFF2-40B4-BE49-F238E27FC236}">
                <a16:creationId xmlns:a16="http://schemas.microsoft.com/office/drawing/2014/main" id="{5353CEB0-B8C8-5B2B-79AD-979FFCF800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AEEA6E-A398-D36C-0BAB-56D443FD50EE}"/>
              </a:ext>
            </a:extLst>
          </p:cNvPr>
          <p:cNvSpPr>
            <a:spLocks noGrp="1"/>
          </p:cNvSpPr>
          <p:nvPr>
            <p:ph type="sldNum" sz="quarter" idx="12"/>
          </p:nvPr>
        </p:nvSpPr>
        <p:spPr/>
        <p:txBody>
          <a:bodyPr/>
          <a:lstStyle/>
          <a:p>
            <a:fld id="{5802152D-C6FA-4F23-B895-1BC0EE202BE5}" type="slidenum">
              <a:rPr lang="en-US" smtClean="0"/>
              <a:t>‹#›</a:t>
            </a:fld>
            <a:endParaRPr lang="en-US"/>
          </a:p>
        </p:txBody>
      </p:sp>
    </p:spTree>
    <p:extLst>
      <p:ext uri="{BB962C8B-B14F-4D97-AF65-F5344CB8AC3E}">
        <p14:creationId xmlns:p14="http://schemas.microsoft.com/office/powerpoint/2010/main" val="396251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8AA7F-CE71-207B-546D-E9070F93EE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CF5561-2A11-EB45-B19A-B1A667FE7D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3AD6A5-0D84-0F93-5366-FC11D3DE1A50}"/>
              </a:ext>
            </a:extLst>
          </p:cNvPr>
          <p:cNvSpPr>
            <a:spLocks noGrp="1"/>
          </p:cNvSpPr>
          <p:nvPr>
            <p:ph type="dt" sz="half" idx="10"/>
          </p:nvPr>
        </p:nvSpPr>
        <p:spPr/>
        <p:txBody>
          <a:bodyPr/>
          <a:lstStyle/>
          <a:p>
            <a:fld id="{BABBFC59-2675-482A-9BC1-ED8B6993BA50}" type="datetimeFigureOut">
              <a:rPr lang="en-US" smtClean="0"/>
              <a:t>2/26/2024</a:t>
            </a:fld>
            <a:endParaRPr lang="en-US"/>
          </a:p>
        </p:txBody>
      </p:sp>
      <p:sp>
        <p:nvSpPr>
          <p:cNvPr id="5" name="Footer Placeholder 4">
            <a:extLst>
              <a:ext uri="{FF2B5EF4-FFF2-40B4-BE49-F238E27FC236}">
                <a16:creationId xmlns:a16="http://schemas.microsoft.com/office/drawing/2014/main" id="{61B7B70C-D2D5-C6F5-882A-3B2F12C780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9C503E-76FF-48E9-D008-AC5FF2109679}"/>
              </a:ext>
            </a:extLst>
          </p:cNvPr>
          <p:cNvSpPr>
            <a:spLocks noGrp="1"/>
          </p:cNvSpPr>
          <p:nvPr>
            <p:ph type="sldNum" sz="quarter" idx="12"/>
          </p:nvPr>
        </p:nvSpPr>
        <p:spPr/>
        <p:txBody>
          <a:bodyPr/>
          <a:lstStyle/>
          <a:p>
            <a:fld id="{5802152D-C6FA-4F23-B895-1BC0EE202BE5}" type="slidenum">
              <a:rPr lang="en-US" smtClean="0"/>
              <a:t>‹#›</a:t>
            </a:fld>
            <a:endParaRPr lang="en-US"/>
          </a:p>
        </p:txBody>
      </p:sp>
    </p:spTree>
    <p:extLst>
      <p:ext uri="{BB962C8B-B14F-4D97-AF65-F5344CB8AC3E}">
        <p14:creationId xmlns:p14="http://schemas.microsoft.com/office/powerpoint/2010/main" val="3119425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65C8D-7BA3-6124-BCEF-DE600BD0B3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1AD556-C410-59D9-5DCA-53931F8984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C3B180-C6DC-488F-6170-551DE0C823CE}"/>
              </a:ext>
            </a:extLst>
          </p:cNvPr>
          <p:cNvSpPr>
            <a:spLocks noGrp="1"/>
          </p:cNvSpPr>
          <p:nvPr>
            <p:ph type="dt" sz="half" idx="10"/>
          </p:nvPr>
        </p:nvSpPr>
        <p:spPr/>
        <p:txBody>
          <a:bodyPr/>
          <a:lstStyle/>
          <a:p>
            <a:fld id="{BABBFC59-2675-482A-9BC1-ED8B6993BA50}" type="datetimeFigureOut">
              <a:rPr lang="en-US" smtClean="0"/>
              <a:t>2/26/2024</a:t>
            </a:fld>
            <a:endParaRPr lang="en-US"/>
          </a:p>
        </p:txBody>
      </p:sp>
      <p:sp>
        <p:nvSpPr>
          <p:cNvPr id="5" name="Footer Placeholder 4">
            <a:extLst>
              <a:ext uri="{FF2B5EF4-FFF2-40B4-BE49-F238E27FC236}">
                <a16:creationId xmlns:a16="http://schemas.microsoft.com/office/drawing/2014/main" id="{6B8017E4-5AD8-ECC2-C2DE-853E60620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65F49F-E1BF-D4A1-300A-D947EE4B2FBC}"/>
              </a:ext>
            </a:extLst>
          </p:cNvPr>
          <p:cNvSpPr>
            <a:spLocks noGrp="1"/>
          </p:cNvSpPr>
          <p:nvPr>
            <p:ph type="sldNum" sz="quarter" idx="12"/>
          </p:nvPr>
        </p:nvSpPr>
        <p:spPr/>
        <p:txBody>
          <a:bodyPr/>
          <a:lstStyle/>
          <a:p>
            <a:fld id="{5802152D-C6FA-4F23-B895-1BC0EE202BE5}" type="slidenum">
              <a:rPr lang="en-US" smtClean="0"/>
              <a:t>‹#›</a:t>
            </a:fld>
            <a:endParaRPr lang="en-US"/>
          </a:p>
        </p:txBody>
      </p:sp>
    </p:spTree>
    <p:extLst>
      <p:ext uri="{BB962C8B-B14F-4D97-AF65-F5344CB8AC3E}">
        <p14:creationId xmlns:p14="http://schemas.microsoft.com/office/powerpoint/2010/main" val="2711945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EFD87-0EDF-D714-F1F1-AE21054AC6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79902B-0AD3-697E-6EDB-95DB3C6899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ACE830-7BC0-5CFA-40BD-A7290878B7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4F24F9-31CD-259F-A0F8-24356C5DA57B}"/>
              </a:ext>
            </a:extLst>
          </p:cNvPr>
          <p:cNvSpPr>
            <a:spLocks noGrp="1"/>
          </p:cNvSpPr>
          <p:nvPr>
            <p:ph type="dt" sz="half" idx="10"/>
          </p:nvPr>
        </p:nvSpPr>
        <p:spPr/>
        <p:txBody>
          <a:bodyPr/>
          <a:lstStyle/>
          <a:p>
            <a:fld id="{BABBFC59-2675-482A-9BC1-ED8B6993BA50}" type="datetimeFigureOut">
              <a:rPr lang="en-US" smtClean="0"/>
              <a:t>2/26/2024</a:t>
            </a:fld>
            <a:endParaRPr lang="en-US"/>
          </a:p>
        </p:txBody>
      </p:sp>
      <p:sp>
        <p:nvSpPr>
          <p:cNvPr id="6" name="Footer Placeholder 5">
            <a:extLst>
              <a:ext uri="{FF2B5EF4-FFF2-40B4-BE49-F238E27FC236}">
                <a16:creationId xmlns:a16="http://schemas.microsoft.com/office/drawing/2014/main" id="{7C9D834D-ABAD-A1A0-63F2-F02482CEA7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9915CB-22D8-DBC2-DDEE-E9087AD61479}"/>
              </a:ext>
            </a:extLst>
          </p:cNvPr>
          <p:cNvSpPr>
            <a:spLocks noGrp="1"/>
          </p:cNvSpPr>
          <p:nvPr>
            <p:ph type="sldNum" sz="quarter" idx="12"/>
          </p:nvPr>
        </p:nvSpPr>
        <p:spPr/>
        <p:txBody>
          <a:bodyPr/>
          <a:lstStyle/>
          <a:p>
            <a:fld id="{5802152D-C6FA-4F23-B895-1BC0EE202BE5}" type="slidenum">
              <a:rPr lang="en-US" smtClean="0"/>
              <a:t>‹#›</a:t>
            </a:fld>
            <a:endParaRPr lang="en-US"/>
          </a:p>
        </p:txBody>
      </p:sp>
    </p:spTree>
    <p:extLst>
      <p:ext uri="{BB962C8B-B14F-4D97-AF65-F5344CB8AC3E}">
        <p14:creationId xmlns:p14="http://schemas.microsoft.com/office/powerpoint/2010/main" val="74037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7AF0A-199B-1974-CD4B-7ED6BB30D6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CE14A2-3B3B-4EFD-288E-CC7E70ED11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155DCE-AD9D-8817-4551-D4F251CE8F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396296-EE84-7D87-2A5A-913733A1AC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76CC55-9784-551E-D073-E1378F2219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57FE55-99C6-CEE3-42BC-78A9E8066A84}"/>
              </a:ext>
            </a:extLst>
          </p:cNvPr>
          <p:cNvSpPr>
            <a:spLocks noGrp="1"/>
          </p:cNvSpPr>
          <p:nvPr>
            <p:ph type="dt" sz="half" idx="10"/>
          </p:nvPr>
        </p:nvSpPr>
        <p:spPr/>
        <p:txBody>
          <a:bodyPr/>
          <a:lstStyle/>
          <a:p>
            <a:fld id="{BABBFC59-2675-482A-9BC1-ED8B6993BA50}" type="datetimeFigureOut">
              <a:rPr lang="en-US" smtClean="0"/>
              <a:t>2/26/2024</a:t>
            </a:fld>
            <a:endParaRPr lang="en-US"/>
          </a:p>
        </p:txBody>
      </p:sp>
      <p:sp>
        <p:nvSpPr>
          <p:cNvPr id="8" name="Footer Placeholder 7">
            <a:extLst>
              <a:ext uri="{FF2B5EF4-FFF2-40B4-BE49-F238E27FC236}">
                <a16:creationId xmlns:a16="http://schemas.microsoft.com/office/drawing/2014/main" id="{E4D94F8E-48F4-52F1-2C19-49E36E9005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ADD993-1A20-BB60-FC49-724C4DE5C9FD}"/>
              </a:ext>
            </a:extLst>
          </p:cNvPr>
          <p:cNvSpPr>
            <a:spLocks noGrp="1"/>
          </p:cNvSpPr>
          <p:nvPr>
            <p:ph type="sldNum" sz="quarter" idx="12"/>
          </p:nvPr>
        </p:nvSpPr>
        <p:spPr/>
        <p:txBody>
          <a:bodyPr/>
          <a:lstStyle/>
          <a:p>
            <a:fld id="{5802152D-C6FA-4F23-B895-1BC0EE202BE5}" type="slidenum">
              <a:rPr lang="en-US" smtClean="0"/>
              <a:t>‹#›</a:t>
            </a:fld>
            <a:endParaRPr lang="en-US"/>
          </a:p>
        </p:txBody>
      </p:sp>
    </p:spTree>
    <p:extLst>
      <p:ext uri="{BB962C8B-B14F-4D97-AF65-F5344CB8AC3E}">
        <p14:creationId xmlns:p14="http://schemas.microsoft.com/office/powerpoint/2010/main" val="1767154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D25BF-9365-2F3F-9C48-F0E660C196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4DEADE-0993-D8A5-0A3C-7DEDC6DE74E5}"/>
              </a:ext>
            </a:extLst>
          </p:cNvPr>
          <p:cNvSpPr>
            <a:spLocks noGrp="1"/>
          </p:cNvSpPr>
          <p:nvPr>
            <p:ph type="dt" sz="half" idx="10"/>
          </p:nvPr>
        </p:nvSpPr>
        <p:spPr/>
        <p:txBody>
          <a:bodyPr/>
          <a:lstStyle/>
          <a:p>
            <a:fld id="{BABBFC59-2675-482A-9BC1-ED8B6993BA50}" type="datetimeFigureOut">
              <a:rPr lang="en-US" smtClean="0"/>
              <a:t>2/26/2024</a:t>
            </a:fld>
            <a:endParaRPr lang="en-US"/>
          </a:p>
        </p:txBody>
      </p:sp>
      <p:sp>
        <p:nvSpPr>
          <p:cNvPr id="4" name="Footer Placeholder 3">
            <a:extLst>
              <a:ext uri="{FF2B5EF4-FFF2-40B4-BE49-F238E27FC236}">
                <a16:creationId xmlns:a16="http://schemas.microsoft.com/office/drawing/2014/main" id="{F7C3C119-88E8-AB62-75E0-866AA44F7C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0DA5B9-3899-EFE1-B215-88224F76CB8F}"/>
              </a:ext>
            </a:extLst>
          </p:cNvPr>
          <p:cNvSpPr>
            <a:spLocks noGrp="1"/>
          </p:cNvSpPr>
          <p:nvPr>
            <p:ph type="sldNum" sz="quarter" idx="12"/>
          </p:nvPr>
        </p:nvSpPr>
        <p:spPr/>
        <p:txBody>
          <a:bodyPr/>
          <a:lstStyle/>
          <a:p>
            <a:fld id="{5802152D-C6FA-4F23-B895-1BC0EE202BE5}" type="slidenum">
              <a:rPr lang="en-US" smtClean="0"/>
              <a:t>‹#›</a:t>
            </a:fld>
            <a:endParaRPr lang="en-US"/>
          </a:p>
        </p:txBody>
      </p:sp>
    </p:spTree>
    <p:extLst>
      <p:ext uri="{BB962C8B-B14F-4D97-AF65-F5344CB8AC3E}">
        <p14:creationId xmlns:p14="http://schemas.microsoft.com/office/powerpoint/2010/main" val="3430024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33AF1-79DD-028F-B03E-71061E5CF7F6}"/>
              </a:ext>
            </a:extLst>
          </p:cNvPr>
          <p:cNvSpPr>
            <a:spLocks noGrp="1"/>
          </p:cNvSpPr>
          <p:nvPr>
            <p:ph type="dt" sz="half" idx="10"/>
          </p:nvPr>
        </p:nvSpPr>
        <p:spPr/>
        <p:txBody>
          <a:bodyPr/>
          <a:lstStyle/>
          <a:p>
            <a:fld id="{BABBFC59-2675-482A-9BC1-ED8B6993BA50}" type="datetimeFigureOut">
              <a:rPr lang="en-US" smtClean="0"/>
              <a:t>2/26/2024</a:t>
            </a:fld>
            <a:endParaRPr lang="en-US"/>
          </a:p>
        </p:txBody>
      </p:sp>
      <p:sp>
        <p:nvSpPr>
          <p:cNvPr id="3" name="Footer Placeholder 2">
            <a:extLst>
              <a:ext uri="{FF2B5EF4-FFF2-40B4-BE49-F238E27FC236}">
                <a16:creationId xmlns:a16="http://schemas.microsoft.com/office/drawing/2014/main" id="{53345B40-8183-EB41-A458-9C6E5EAB0C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2A393-6A28-9BE6-F5F4-EF024C35DB10}"/>
              </a:ext>
            </a:extLst>
          </p:cNvPr>
          <p:cNvSpPr>
            <a:spLocks noGrp="1"/>
          </p:cNvSpPr>
          <p:nvPr>
            <p:ph type="sldNum" sz="quarter" idx="12"/>
          </p:nvPr>
        </p:nvSpPr>
        <p:spPr/>
        <p:txBody>
          <a:bodyPr/>
          <a:lstStyle/>
          <a:p>
            <a:fld id="{5802152D-C6FA-4F23-B895-1BC0EE202BE5}" type="slidenum">
              <a:rPr lang="en-US" smtClean="0"/>
              <a:t>‹#›</a:t>
            </a:fld>
            <a:endParaRPr lang="en-US"/>
          </a:p>
        </p:txBody>
      </p:sp>
    </p:spTree>
    <p:extLst>
      <p:ext uri="{BB962C8B-B14F-4D97-AF65-F5344CB8AC3E}">
        <p14:creationId xmlns:p14="http://schemas.microsoft.com/office/powerpoint/2010/main" val="4018830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E2F59-9C7F-BD47-88B7-3A0445B35C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318C55-6812-41FF-FC01-51F3587087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13B960-4612-8D4B-20B7-D17FEE04ED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94A5DC-A6CC-2B10-C6F2-1DE94E4E6DBD}"/>
              </a:ext>
            </a:extLst>
          </p:cNvPr>
          <p:cNvSpPr>
            <a:spLocks noGrp="1"/>
          </p:cNvSpPr>
          <p:nvPr>
            <p:ph type="dt" sz="half" idx="10"/>
          </p:nvPr>
        </p:nvSpPr>
        <p:spPr/>
        <p:txBody>
          <a:bodyPr/>
          <a:lstStyle/>
          <a:p>
            <a:fld id="{BABBFC59-2675-482A-9BC1-ED8B6993BA50}" type="datetimeFigureOut">
              <a:rPr lang="en-US" smtClean="0"/>
              <a:t>2/26/2024</a:t>
            </a:fld>
            <a:endParaRPr lang="en-US"/>
          </a:p>
        </p:txBody>
      </p:sp>
      <p:sp>
        <p:nvSpPr>
          <p:cNvPr id="6" name="Footer Placeholder 5">
            <a:extLst>
              <a:ext uri="{FF2B5EF4-FFF2-40B4-BE49-F238E27FC236}">
                <a16:creationId xmlns:a16="http://schemas.microsoft.com/office/drawing/2014/main" id="{189B6225-D024-1A07-8B11-BF27B9A1E3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B96078-8365-E351-46D4-2EEBDCDDC6A1}"/>
              </a:ext>
            </a:extLst>
          </p:cNvPr>
          <p:cNvSpPr>
            <a:spLocks noGrp="1"/>
          </p:cNvSpPr>
          <p:nvPr>
            <p:ph type="sldNum" sz="quarter" idx="12"/>
          </p:nvPr>
        </p:nvSpPr>
        <p:spPr/>
        <p:txBody>
          <a:bodyPr/>
          <a:lstStyle/>
          <a:p>
            <a:fld id="{5802152D-C6FA-4F23-B895-1BC0EE202BE5}" type="slidenum">
              <a:rPr lang="en-US" smtClean="0"/>
              <a:t>‹#›</a:t>
            </a:fld>
            <a:endParaRPr lang="en-US"/>
          </a:p>
        </p:txBody>
      </p:sp>
    </p:spTree>
    <p:extLst>
      <p:ext uri="{BB962C8B-B14F-4D97-AF65-F5344CB8AC3E}">
        <p14:creationId xmlns:p14="http://schemas.microsoft.com/office/powerpoint/2010/main" val="1216762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1D2D3-0E66-50E5-B150-D254106463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AE76D2-0BDB-3F7A-26FA-201654A59C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D51229-5D5A-28AD-157D-9BEB291978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36D7C8-CA31-49E1-E577-5F2A005AE7A7}"/>
              </a:ext>
            </a:extLst>
          </p:cNvPr>
          <p:cNvSpPr>
            <a:spLocks noGrp="1"/>
          </p:cNvSpPr>
          <p:nvPr>
            <p:ph type="dt" sz="half" idx="10"/>
          </p:nvPr>
        </p:nvSpPr>
        <p:spPr/>
        <p:txBody>
          <a:bodyPr/>
          <a:lstStyle/>
          <a:p>
            <a:fld id="{BABBFC59-2675-482A-9BC1-ED8B6993BA50}" type="datetimeFigureOut">
              <a:rPr lang="en-US" smtClean="0"/>
              <a:t>2/26/2024</a:t>
            </a:fld>
            <a:endParaRPr lang="en-US"/>
          </a:p>
        </p:txBody>
      </p:sp>
      <p:sp>
        <p:nvSpPr>
          <p:cNvPr id="6" name="Footer Placeholder 5">
            <a:extLst>
              <a:ext uri="{FF2B5EF4-FFF2-40B4-BE49-F238E27FC236}">
                <a16:creationId xmlns:a16="http://schemas.microsoft.com/office/drawing/2014/main" id="{E41E27C6-7DE5-2524-65AB-97705F1E57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D928EC-869F-BE1E-86AF-79E93A1B57E2}"/>
              </a:ext>
            </a:extLst>
          </p:cNvPr>
          <p:cNvSpPr>
            <a:spLocks noGrp="1"/>
          </p:cNvSpPr>
          <p:nvPr>
            <p:ph type="sldNum" sz="quarter" idx="12"/>
          </p:nvPr>
        </p:nvSpPr>
        <p:spPr/>
        <p:txBody>
          <a:bodyPr/>
          <a:lstStyle/>
          <a:p>
            <a:fld id="{5802152D-C6FA-4F23-B895-1BC0EE202BE5}" type="slidenum">
              <a:rPr lang="en-US" smtClean="0"/>
              <a:t>‹#›</a:t>
            </a:fld>
            <a:endParaRPr lang="en-US"/>
          </a:p>
        </p:txBody>
      </p:sp>
    </p:spTree>
    <p:extLst>
      <p:ext uri="{BB962C8B-B14F-4D97-AF65-F5344CB8AC3E}">
        <p14:creationId xmlns:p14="http://schemas.microsoft.com/office/powerpoint/2010/main" val="1705083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CF3413-6657-21A7-FA68-6458E41669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56DAFC-8CAA-821B-45CC-09053C6BEF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1F3540-2FBA-99D8-514A-F552D9B17A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BBFC59-2675-482A-9BC1-ED8B6993BA50}" type="datetimeFigureOut">
              <a:rPr lang="en-US" smtClean="0"/>
              <a:t>2/26/2024</a:t>
            </a:fld>
            <a:endParaRPr lang="en-US"/>
          </a:p>
        </p:txBody>
      </p:sp>
      <p:sp>
        <p:nvSpPr>
          <p:cNvPr id="5" name="Footer Placeholder 4">
            <a:extLst>
              <a:ext uri="{FF2B5EF4-FFF2-40B4-BE49-F238E27FC236}">
                <a16:creationId xmlns:a16="http://schemas.microsoft.com/office/drawing/2014/main" id="{9873EA43-84F2-7353-843D-7E60F6257E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6FE691-A301-BF02-3650-CAF657BFC9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2152D-C6FA-4F23-B895-1BC0EE202BE5}" type="slidenum">
              <a:rPr lang="en-US" smtClean="0"/>
              <a:t>‹#›</a:t>
            </a:fld>
            <a:endParaRPr lang="en-US"/>
          </a:p>
        </p:txBody>
      </p:sp>
    </p:spTree>
    <p:extLst>
      <p:ext uri="{BB962C8B-B14F-4D97-AF65-F5344CB8AC3E}">
        <p14:creationId xmlns:p14="http://schemas.microsoft.com/office/powerpoint/2010/main" val="13397344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4914FF-09A0-34E1-E4E5-39EF7D5C0ECD}"/>
              </a:ext>
            </a:extLst>
          </p:cNvPr>
          <p:cNvPicPr>
            <a:picLocks noChangeAspect="1"/>
          </p:cNvPicPr>
          <p:nvPr/>
        </p:nvPicPr>
        <p:blipFill>
          <a:blip r:embed="rId3">
            <a:alphaModFix amt="32000"/>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2149" y="0"/>
            <a:ext cx="12192000" cy="6858000"/>
          </a:xfrm>
          <a:prstGeom prst="rect">
            <a:avLst/>
          </a:prstGeom>
          <a:gradFill>
            <a:gsLst>
              <a:gs pos="0">
                <a:schemeClr val="accent1">
                  <a:lumMod val="5000"/>
                  <a:lumOff val="95000"/>
                </a:schemeClr>
              </a:gs>
              <a:gs pos="74000">
                <a:schemeClr val="accent5">
                  <a:lumMod val="20000"/>
                  <a:lumOff val="80000"/>
                  <a:alpha val="0"/>
                </a:schemeClr>
              </a:gs>
              <a:gs pos="100000">
                <a:schemeClr val="accent1">
                  <a:lumMod val="30000"/>
                  <a:lumOff val="70000"/>
                </a:schemeClr>
              </a:gs>
            </a:gsLst>
            <a:lin ang="5400000" scaled="1"/>
          </a:gradFill>
          <a:effectLst>
            <a:outerShdw blurRad="50800" dist="50800" dir="5400000" algn="ctr" rotWithShape="0">
              <a:srgbClr val="000000">
                <a:alpha val="0"/>
              </a:srgbClr>
            </a:outerShdw>
          </a:effectLst>
        </p:spPr>
      </p:pic>
      <p:sp>
        <p:nvSpPr>
          <p:cNvPr id="2" name="Title 1">
            <a:extLst>
              <a:ext uri="{FF2B5EF4-FFF2-40B4-BE49-F238E27FC236}">
                <a16:creationId xmlns:a16="http://schemas.microsoft.com/office/drawing/2014/main" id="{07B3B993-0162-6841-0BCA-787BDF54F428}"/>
              </a:ext>
            </a:extLst>
          </p:cNvPr>
          <p:cNvSpPr>
            <a:spLocks noGrp="1"/>
          </p:cNvSpPr>
          <p:nvPr>
            <p:ph type="ctrTitle"/>
          </p:nvPr>
        </p:nvSpPr>
        <p:spPr>
          <a:xfrm>
            <a:off x="411637" y="1923736"/>
            <a:ext cx="11368725" cy="2387600"/>
          </a:xfrm>
        </p:spPr>
        <p:txBody>
          <a:bodyPr>
            <a:normAutofit fontScale="90000"/>
            <a:scene3d>
              <a:camera prst="orthographicFront"/>
              <a:lightRig rig="harsh" dir="t"/>
            </a:scene3d>
            <a:sp3d extrusionH="57150" prstMaterial="matte">
              <a:bevelT w="63500" h="12700" prst="angle"/>
              <a:contourClr>
                <a:schemeClr val="bg1">
                  <a:lumMod val="65000"/>
                </a:schemeClr>
              </a:contourClr>
            </a:sp3d>
          </a:bodyPr>
          <a:lstStyle/>
          <a:p>
            <a:r>
              <a:rPr lang="en-US" sz="9800" b="1" dirty="0">
                <a:ln w="13462">
                  <a:solidFill>
                    <a:schemeClr val="bg2">
                      <a:lumMod val="10000"/>
                    </a:schemeClr>
                  </a:solidFill>
                  <a:prstDash val="solid"/>
                </a:ln>
                <a:solidFill>
                  <a:schemeClr val="accent1">
                    <a:lumMod val="50000"/>
                  </a:schemeClr>
                </a:solidFill>
                <a:effectLst>
                  <a:outerShdw blurRad="38100" dist="38100" dir="2700000" algn="tl">
                    <a:srgbClr val="000000">
                      <a:alpha val="43137"/>
                    </a:srgbClr>
                  </a:outerShdw>
                </a:effectLst>
                <a:latin typeface="Aptos Black" panose="020B0604020202020204" pitchFamily="34" charset="0"/>
              </a:rPr>
              <a:t>Addicted to Rewards</a:t>
            </a:r>
            <a:br>
              <a:rPr lang="en-US" sz="8000" b="1" dirty="0">
                <a:ln w="13462">
                  <a:solidFill>
                    <a:schemeClr val="bg1"/>
                  </a:solidFill>
                  <a:prstDash val="solid"/>
                </a:ln>
                <a:effectLst>
                  <a:outerShdw dist="38100" dir="2700000" algn="bl" rotWithShape="0">
                    <a:schemeClr val="accent5"/>
                  </a:outerShdw>
                </a:effectLst>
                <a:latin typeface="Aptos Black" panose="020B0604020202020204" pitchFamily="34" charset="0"/>
              </a:rPr>
            </a:br>
            <a:r>
              <a:rPr lang="en-US" sz="4400" b="1" dirty="0">
                <a:ln w="13462">
                  <a:solidFill>
                    <a:schemeClr val="bg1"/>
                  </a:solidFill>
                  <a:prstDash val="solid"/>
                </a:ln>
                <a:effectLst>
                  <a:outerShdw dist="38100" dir="2700000" algn="bl" rotWithShape="0">
                    <a:schemeClr val="accent5"/>
                  </a:outerShdw>
                </a:effectLst>
                <a:latin typeface="Aptos Black" panose="020B0604020202020204" pitchFamily="34" charset="0"/>
              </a:rPr>
              <a:t> </a:t>
            </a:r>
            <a:br>
              <a:rPr lang="en-US" b="1" dirty="0">
                <a:ln/>
                <a:solidFill>
                  <a:schemeClr val="accent3"/>
                </a:solidFill>
              </a:rPr>
            </a:br>
            <a:r>
              <a:rPr lang="en-US" sz="4400" b="1" dirty="0">
                <a:ln/>
                <a:effectLst>
                  <a:outerShdw blurRad="38100" dist="38100" dir="2700000" algn="tl">
                    <a:srgbClr val="000000">
                      <a:alpha val="43137"/>
                    </a:srgbClr>
                  </a:outerShdw>
                </a:effectLst>
              </a:rPr>
              <a:t>The </a:t>
            </a:r>
            <a:r>
              <a:rPr lang="en-US" sz="4400" b="1" dirty="0">
                <a:ln/>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STRESS</a:t>
            </a:r>
            <a:r>
              <a:rPr lang="en-US" sz="4400" b="1" dirty="0">
                <a:ln/>
                <a:effectLst>
                  <a:outerShdw blurRad="38100" dist="38100" dir="2700000" algn="tl">
                    <a:srgbClr val="000000">
                      <a:alpha val="43137"/>
                    </a:srgbClr>
                  </a:outerShdw>
                </a:effectLst>
              </a:rPr>
              <a:t> associated with </a:t>
            </a:r>
            <a:br>
              <a:rPr lang="en-US" sz="4400" b="1" dirty="0">
                <a:ln/>
                <a:effectLst>
                  <a:outerShdw blurRad="38100" dist="38100" dir="2700000" algn="tl">
                    <a:srgbClr val="000000">
                      <a:alpha val="43137"/>
                    </a:srgbClr>
                  </a:outerShdw>
                </a:effectLst>
              </a:rPr>
            </a:br>
            <a:r>
              <a:rPr lang="en-US" sz="3800" b="1" dirty="0">
                <a:ln/>
                <a:solidFill>
                  <a:srgbClr val="7030A0"/>
                </a:solidFill>
                <a:effectLst>
                  <a:outerShdw blurRad="38100" dist="38100" dir="2700000" algn="tl">
                    <a:srgbClr val="000000">
                      <a:alpha val="43137"/>
                    </a:srgbClr>
                  </a:outerShdw>
                </a:effectLst>
                <a:latin typeface="Amasis MT Pro Black" panose="02040A04050005020304" pitchFamily="18" charset="0"/>
              </a:rPr>
              <a:t>REWARD SEEKING </a:t>
            </a:r>
            <a:r>
              <a:rPr lang="en-US" sz="4400" b="1" dirty="0">
                <a:ln/>
                <a:effectLst>
                  <a:outerShdw blurRad="38100" dist="38100" dir="2700000" algn="tl">
                    <a:srgbClr val="000000">
                      <a:alpha val="43137"/>
                    </a:srgbClr>
                  </a:outerShdw>
                </a:effectLst>
              </a:rPr>
              <a:t>and </a:t>
            </a:r>
            <a:r>
              <a:rPr lang="en-US" sz="4400" b="1" dirty="0">
                <a:ln>
                  <a:solidFill>
                    <a:schemeClr val="accent2"/>
                  </a:solidFill>
                </a:ln>
                <a:solidFill>
                  <a:schemeClr val="accent2"/>
                </a:solidFill>
                <a:effectLst>
                  <a:outerShdw blurRad="38100" dist="38100" dir="2700000" algn="tl">
                    <a:srgbClr val="000000">
                      <a:alpha val="43137"/>
                    </a:srgbClr>
                  </a:outerShdw>
                </a:effectLst>
                <a:latin typeface="Algerian" panose="04020705040A02060702" pitchFamily="82" charset="0"/>
              </a:rPr>
              <a:t>addiction</a:t>
            </a:r>
            <a:endParaRPr lang="en-US" b="1" dirty="0">
              <a:ln>
                <a:solidFill>
                  <a:schemeClr val="accent2"/>
                </a:solidFill>
              </a:ln>
              <a:solidFill>
                <a:schemeClr val="accent2"/>
              </a:solidFill>
              <a:effectLst>
                <a:outerShdw blurRad="38100" dist="38100" dir="2700000" algn="tl">
                  <a:srgbClr val="000000">
                    <a:alpha val="43137"/>
                  </a:srgbClr>
                </a:outerShdw>
              </a:effectLst>
              <a:latin typeface="Algerian" panose="04020705040A02060702" pitchFamily="82" charset="0"/>
            </a:endParaRPr>
          </a:p>
        </p:txBody>
      </p:sp>
      <p:sp>
        <p:nvSpPr>
          <p:cNvPr id="3" name="Subtitle 2">
            <a:extLst>
              <a:ext uri="{FF2B5EF4-FFF2-40B4-BE49-F238E27FC236}">
                <a16:creationId xmlns:a16="http://schemas.microsoft.com/office/drawing/2014/main" id="{D72F69BB-7E8E-2D77-C4FA-29D78E1A11E2}"/>
              </a:ext>
            </a:extLst>
          </p:cNvPr>
          <p:cNvSpPr>
            <a:spLocks noGrp="1"/>
          </p:cNvSpPr>
          <p:nvPr>
            <p:ph type="subTitle" idx="1"/>
          </p:nvPr>
        </p:nvSpPr>
        <p:spPr>
          <a:xfrm>
            <a:off x="977245" y="5202238"/>
            <a:ext cx="10256362" cy="1655762"/>
          </a:xfrm>
        </p:spPr>
        <p:txBody>
          <a:bodyPr>
            <a:normAutofit/>
          </a:bodyPr>
          <a:lstStyle/>
          <a:p>
            <a:r>
              <a:rPr lang="en-US" sz="3600" b="1" dirty="0">
                <a:solidFill>
                  <a:schemeClr val="accent1">
                    <a:lumMod val="50000"/>
                  </a:schemeClr>
                </a:solidFill>
                <a:effectLst>
                  <a:outerShdw blurRad="38100" dist="38100" dir="2700000" algn="tl">
                    <a:srgbClr val="000000">
                      <a:alpha val="43137"/>
                    </a:srgbClr>
                  </a:outerShdw>
                </a:effectLst>
              </a:rPr>
              <a:t>Megan John</a:t>
            </a:r>
          </a:p>
          <a:p>
            <a:r>
              <a:rPr lang="en-US" sz="2900" b="1" dirty="0">
                <a:solidFill>
                  <a:schemeClr val="accent1">
                    <a:lumMod val="50000"/>
                  </a:schemeClr>
                </a:solidFill>
                <a:effectLst>
                  <a:outerShdw blurRad="38100" dist="38100" dir="2700000" algn="tl">
                    <a:srgbClr val="000000">
                      <a:alpha val="43137"/>
                    </a:srgbClr>
                  </a:outerShdw>
                </a:effectLst>
              </a:rPr>
              <a:t>BIOL 792 Topics: Brain Stress Circuitries: Orexin Connections</a:t>
            </a:r>
          </a:p>
          <a:p>
            <a:r>
              <a:rPr lang="en-US" sz="2900" b="1" dirty="0">
                <a:solidFill>
                  <a:schemeClr val="accent1">
                    <a:lumMod val="50000"/>
                  </a:schemeClr>
                </a:solidFill>
                <a:effectLst>
                  <a:outerShdw blurRad="38100" dist="38100" dir="2700000" algn="tl">
                    <a:srgbClr val="000000">
                      <a:alpha val="43137"/>
                    </a:srgbClr>
                  </a:outerShdw>
                </a:effectLst>
              </a:rPr>
              <a:t>28 February 2024</a:t>
            </a:r>
          </a:p>
          <a:p>
            <a:endParaRPr lang="en-US" sz="3600" dirty="0"/>
          </a:p>
        </p:txBody>
      </p:sp>
    </p:spTree>
    <p:extLst>
      <p:ext uri="{BB962C8B-B14F-4D97-AF65-F5344CB8AC3E}">
        <p14:creationId xmlns:p14="http://schemas.microsoft.com/office/powerpoint/2010/main" val="1523487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DE4A6A1-5219-8251-B656-E25E56379814}"/>
              </a:ext>
            </a:extLst>
          </p:cNvPr>
          <p:cNvSpPr>
            <a:spLocks noGrp="1"/>
          </p:cNvSpPr>
          <p:nvPr>
            <p:ph type="title"/>
          </p:nvPr>
        </p:nvSpPr>
        <p:spPr>
          <a:xfrm>
            <a:off x="838200" y="365125"/>
            <a:ext cx="7124700" cy="1325563"/>
          </a:xfrm>
        </p:spPr>
        <p:txBody>
          <a:bodyPr/>
          <a:lstStyle/>
          <a:p>
            <a:pPr algn="ctr"/>
            <a:r>
              <a:rPr lang="en-US" b="1" dirty="0">
                <a:solidFill>
                  <a:schemeClr val="accent1">
                    <a:lumMod val="50000"/>
                  </a:schemeClr>
                </a:solidFill>
              </a:rPr>
              <a:t>How is </a:t>
            </a:r>
            <a:r>
              <a:rPr lang="en-US" b="1" dirty="0">
                <a:solidFill>
                  <a:srgbClr val="C00000"/>
                </a:solidFill>
                <a:latin typeface="Aharoni" panose="02010803020104030203" pitchFamily="2" charset="-79"/>
                <a:cs typeface="Aharoni" panose="02010803020104030203" pitchFamily="2" charset="-79"/>
              </a:rPr>
              <a:t>Stress</a:t>
            </a:r>
            <a:r>
              <a:rPr lang="en-US" b="1" dirty="0">
                <a:solidFill>
                  <a:schemeClr val="accent1">
                    <a:lumMod val="50000"/>
                  </a:schemeClr>
                </a:solidFill>
              </a:rPr>
              <a:t> Involved?</a:t>
            </a:r>
            <a:endParaRPr lang="en-US" dirty="0"/>
          </a:p>
        </p:txBody>
      </p:sp>
      <p:sp>
        <p:nvSpPr>
          <p:cNvPr id="11" name="Content Placeholder 10">
            <a:extLst>
              <a:ext uri="{FF2B5EF4-FFF2-40B4-BE49-F238E27FC236}">
                <a16:creationId xmlns:a16="http://schemas.microsoft.com/office/drawing/2014/main" id="{F5931E3A-EB2D-252D-7886-D71FB2DE454B}"/>
              </a:ext>
            </a:extLst>
          </p:cNvPr>
          <p:cNvSpPr>
            <a:spLocks noGrp="1"/>
          </p:cNvSpPr>
          <p:nvPr>
            <p:ph idx="1"/>
          </p:nvPr>
        </p:nvSpPr>
        <p:spPr/>
        <p:txBody>
          <a:bodyPr>
            <a:normAutofit/>
          </a:bodyPr>
          <a:lstStyle/>
          <a:p>
            <a:r>
              <a:rPr lang="en-US" sz="3200" dirty="0">
                <a:solidFill>
                  <a:schemeClr val="accent1">
                    <a:lumMod val="50000"/>
                  </a:schemeClr>
                </a:solidFill>
              </a:rPr>
              <a:t>Stress Endocrine Axis</a:t>
            </a:r>
          </a:p>
          <a:p>
            <a:pPr lvl="1"/>
            <a:r>
              <a:rPr lang="en-US" sz="3200" dirty="0">
                <a:solidFill>
                  <a:schemeClr val="accent1">
                    <a:lumMod val="50000"/>
                  </a:schemeClr>
                </a:solidFill>
              </a:rPr>
              <a:t>Hypothalamic-Pituitary-Adrenal Axis</a:t>
            </a:r>
          </a:p>
          <a:p>
            <a:pPr lvl="1"/>
            <a:r>
              <a:rPr lang="en-US" sz="3200" dirty="0">
                <a:solidFill>
                  <a:schemeClr val="accent1">
                    <a:lumMod val="50000"/>
                  </a:schemeClr>
                </a:solidFill>
              </a:rPr>
              <a:t>CRH </a:t>
            </a:r>
            <a:r>
              <a:rPr lang="en-US" sz="3200" dirty="0">
                <a:solidFill>
                  <a:schemeClr val="accent1">
                    <a:lumMod val="50000"/>
                  </a:schemeClr>
                </a:solidFill>
                <a:latin typeface="Black Ops One" panose="02000000000000000000" pitchFamily="2" charset="0"/>
                <a:cs typeface="Calibri" panose="020F0502020204030204" pitchFamily="34" charset="0"/>
              </a:rPr>
              <a:t>→ </a:t>
            </a:r>
            <a:r>
              <a:rPr lang="en-US" sz="3200" dirty="0">
                <a:solidFill>
                  <a:schemeClr val="accent1">
                    <a:lumMod val="50000"/>
                  </a:schemeClr>
                </a:solidFill>
                <a:cs typeface="Calibri" panose="020F0502020204030204" pitchFamily="34" charset="0"/>
              </a:rPr>
              <a:t>ACTH</a:t>
            </a:r>
            <a:r>
              <a:rPr lang="en-US" sz="3200" dirty="0">
                <a:solidFill>
                  <a:schemeClr val="accent1">
                    <a:lumMod val="50000"/>
                  </a:schemeClr>
                </a:solidFill>
                <a:latin typeface="Black Ops One" panose="02000000000000000000" pitchFamily="2" charset="0"/>
                <a:cs typeface="Calibri" panose="020F0502020204030204" pitchFamily="34" charset="0"/>
              </a:rPr>
              <a:t> → </a:t>
            </a:r>
            <a:r>
              <a:rPr lang="en-US" sz="3200" dirty="0">
                <a:solidFill>
                  <a:schemeClr val="accent1">
                    <a:lumMod val="50000"/>
                  </a:schemeClr>
                </a:solidFill>
                <a:cs typeface="Calibri" panose="020F0502020204030204" pitchFamily="34" charset="0"/>
              </a:rPr>
              <a:t>Cortisol </a:t>
            </a:r>
          </a:p>
          <a:p>
            <a:r>
              <a:rPr lang="en-US" sz="3200" dirty="0">
                <a:solidFill>
                  <a:schemeClr val="accent1">
                    <a:lumMod val="50000"/>
                  </a:schemeClr>
                </a:solidFill>
                <a:cs typeface="Calibri" panose="020F0502020204030204" pitchFamily="34" charset="0"/>
              </a:rPr>
              <a:t>Modulation of the Stress Pathway</a:t>
            </a:r>
          </a:p>
          <a:p>
            <a:pPr lvl="1"/>
            <a:r>
              <a:rPr lang="en-US" sz="3200" b="1" dirty="0">
                <a:solidFill>
                  <a:schemeClr val="accent6"/>
                </a:solidFill>
                <a:cs typeface="Calibri" panose="020F0502020204030204" pitchFamily="34" charset="0"/>
              </a:rPr>
              <a:t>Orexins</a:t>
            </a:r>
          </a:p>
          <a:p>
            <a:pPr lvl="2"/>
            <a:r>
              <a:rPr lang="en-US" sz="3200" b="1" dirty="0" err="1">
                <a:solidFill>
                  <a:schemeClr val="accent6"/>
                </a:solidFill>
                <a:cs typeface="Calibri" panose="020F0502020204030204" pitchFamily="34" charset="0"/>
              </a:rPr>
              <a:t>Orx</a:t>
            </a:r>
            <a:r>
              <a:rPr lang="en-US" sz="3200" b="1" baseline="-25000" dirty="0" err="1">
                <a:solidFill>
                  <a:schemeClr val="accent6"/>
                </a:solidFill>
                <a:cs typeface="Calibri" panose="020F0502020204030204" pitchFamily="34" charset="0"/>
              </a:rPr>
              <a:t>A</a:t>
            </a:r>
            <a:r>
              <a:rPr lang="en-US" sz="3200" b="1" dirty="0">
                <a:solidFill>
                  <a:schemeClr val="accent6"/>
                </a:solidFill>
                <a:cs typeface="Calibri" panose="020F0502020204030204" pitchFamily="34" charset="0"/>
              </a:rPr>
              <a:t> + </a:t>
            </a:r>
            <a:r>
              <a:rPr lang="en-US" sz="3200" b="1" dirty="0" err="1">
                <a:solidFill>
                  <a:schemeClr val="accent6"/>
                </a:solidFill>
                <a:cs typeface="Calibri" panose="020F0502020204030204" pitchFamily="34" charset="0"/>
              </a:rPr>
              <a:t>Orx</a:t>
            </a:r>
            <a:r>
              <a:rPr lang="en-US" sz="3200" b="1" baseline="-25000" dirty="0" err="1">
                <a:solidFill>
                  <a:schemeClr val="accent6"/>
                </a:solidFill>
                <a:cs typeface="Calibri" panose="020F0502020204030204" pitchFamily="34" charset="0"/>
              </a:rPr>
              <a:t>B</a:t>
            </a:r>
            <a:endParaRPr lang="en-US" sz="3200" b="1" baseline="-25000" dirty="0">
              <a:solidFill>
                <a:schemeClr val="accent6"/>
              </a:solidFill>
              <a:cs typeface="Calibri" panose="020F0502020204030204" pitchFamily="34" charset="0"/>
            </a:endParaRPr>
          </a:p>
          <a:p>
            <a:pPr lvl="2"/>
            <a:r>
              <a:rPr lang="en-US" sz="3200" b="1" dirty="0">
                <a:solidFill>
                  <a:schemeClr val="accent6"/>
                </a:solidFill>
                <a:cs typeface="Calibri" panose="020F0502020204030204" pitchFamily="34" charset="0"/>
              </a:rPr>
              <a:t>Orx</a:t>
            </a:r>
            <a:r>
              <a:rPr lang="en-US" sz="3200" b="1" baseline="-25000" dirty="0">
                <a:solidFill>
                  <a:schemeClr val="accent6"/>
                </a:solidFill>
                <a:cs typeface="Calibri" panose="020F0502020204030204" pitchFamily="34" charset="0"/>
              </a:rPr>
              <a:t>1</a:t>
            </a:r>
            <a:r>
              <a:rPr lang="en-US" sz="3200" b="1" dirty="0">
                <a:solidFill>
                  <a:schemeClr val="accent6"/>
                </a:solidFill>
                <a:cs typeface="Calibri" panose="020F0502020204030204" pitchFamily="34" charset="0"/>
              </a:rPr>
              <a:t> + Orx</a:t>
            </a:r>
            <a:r>
              <a:rPr lang="en-US" sz="3200" b="1" baseline="-25000" dirty="0">
                <a:solidFill>
                  <a:schemeClr val="accent6"/>
                </a:solidFill>
                <a:cs typeface="Calibri" panose="020F0502020204030204" pitchFamily="34" charset="0"/>
              </a:rPr>
              <a:t>2</a:t>
            </a:r>
            <a:endParaRPr lang="en-US" sz="3200" b="1" dirty="0">
              <a:solidFill>
                <a:schemeClr val="accent6"/>
              </a:solidFill>
              <a:cs typeface="Calibri" panose="020F0502020204030204" pitchFamily="34" charset="0"/>
            </a:endParaRPr>
          </a:p>
        </p:txBody>
      </p:sp>
      <p:pic>
        <p:nvPicPr>
          <p:cNvPr id="2" name="Picture 1">
            <a:extLst>
              <a:ext uri="{FF2B5EF4-FFF2-40B4-BE49-F238E27FC236}">
                <a16:creationId xmlns:a16="http://schemas.microsoft.com/office/drawing/2014/main" id="{EF9355BB-71E4-D944-3263-69B03E4E28C5}"/>
              </a:ext>
            </a:extLst>
          </p:cNvPr>
          <p:cNvPicPr>
            <a:picLocks noChangeAspect="1"/>
          </p:cNvPicPr>
          <p:nvPr/>
        </p:nvPicPr>
        <p:blipFill rotWithShape="1">
          <a:blip r:embed="rId2"/>
          <a:srcRect l="-1112" t="139" r="39444" b="-139"/>
          <a:stretch/>
        </p:blipFill>
        <p:spPr>
          <a:xfrm>
            <a:off x="7962900" y="9525"/>
            <a:ext cx="4229100" cy="6858000"/>
          </a:xfrm>
          <a:prstGeom prst="rect">
            <a:avLst/>
          </a:prstGeom>
        </p:spPr>
      </p:pic>
      <p:sp>
        <p:nvSpPr>
          <p:cNvPr id="4" name="TextBox 3">
            <a:extLst>
              <a:ext uri="{FF2B5EF4-FFF2-40B4-BE49-F238E27FC236}">
                <a16:creationId xmlns:a16="http://schemas.microsoft.com/office/drawing/2014/main" id="{A08F0F3E-E62F-9002-3CFC-0D3A87D8516B}"/>
              </a:ext>
            </a:extLst>
          </p:cNvPr>
          <p:cNvSpPr txBox="1"/>
          <p:nvPr/>
        </p:nvSpPr>
        <p:spPr>
          <a:xfrm>
            <a:off x="7962900" y="6621377"/>
            <a:ext cx="4802908" cy="261610"/>
          </a:xfrm>
          <a:prstGeom prst="rect">
            <a:avLst/>
          </a:prstGeom>
          <a:noFill/>
        </p:spPr>
        <p:txBody>
          <a:bodyPr wrap="square">
            <a:spAutoFit/>
          </a:bodyPr>
          <a:lstStyle/>
          <a:p>
            <a:r>
              <a:rPr lang="en-US" sz="1100" dirty="0">
                <a:solidFill>
                  <a:schemeClr val="accent1">
                    <a:lumMod val="60000"/>
                    <a:lumOff val="40000"/>
                  </a:schemeClr>
                </a:solidFill>
              </a:rPr>
              <a:t>https://empoweredhealthinstitute.com/what-is-the-hpa-axis/</a:t>
            </a:r>
          </a:p>
        </p:txBody>
      </p:sp>
    </p:spTree>
    <p:extLst>
      <p:ext uri="{BB962C8B-B14F-4D97-AF65-F5344CB8AC3E}">
        <p14:creationId xmlns:p14="http://schemas.microsoft.com/office/powerpoint/2010/main" val="2873549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DE4A6A1-5219-8251-B656-E25E56379814}"/>
              </a:ext>
            </a:extLst>
          </p:cNvPr>
          <p:cNvSpPr>
            <a:spLocks noGrp="1"/>
          </p:cNvSpPr>
          <p:nvPr>
            <p:ph type="title"/>
          </p:nvPr>
        </p:nvSpPr>
        <p:spPr>
          <a:xfrm>
            <a:off x="838200" y="365125"/>
            <a:ext cx="9367982" cy="1325563"/>
          </a:xfrm>
        </p:spPr>
        <p:txBody>
          <a:bodyPr/>
          <a:lstStyle/>
          <a:p>
            <a:pPr algn="ctr"/>
            <a:r>
              <a:rPr lang="en-US" b="1" dirty="0">
                <a:solidFill>
                  <a:schemeClr val="accent6"/>
                </a:solidFill>
              </a:rPr>
              <a:t>Hypocretins / Orexins (</a:t>
            </a:r>
            <a:r>
              <a:rPr lang="en-US" b="1" dirty="0" err="1">
                <a:solidFill>
                  <a:schemeClr val="accent6"/>
                </a:solidFill>
              </a:rPr>
              <a:t>Orx</a:t>
            </a:r>
            <a:r>
              <a:rPr lang="en-US" b="1" dirty="0">
                <a:solidFill>
                  <a:schemeClr val="accent6"/>
                </a:solidFill>
              </a:rPr>
              <a:t>)</a:t>
            </a:r>
          </a:p>
        </p:txBody>
      </p:sp>
      <p:sp>
        <p:nvSpPr>
          <p:cNvPr id="11" name="Content Placeholder 10">
            <a:extLst>
              <a:ext uri="{FF2B5EF4-FFF2-40B4-BE49-F238E27FC236}">
                <a16:creationId xmlns:a16="http://schemas.microsoft.com/office/drawing/2014/main" id="{F5931E3A-EB2D-252D-7886-D71FB2DE454B}"/>
              </a:ext>
            </a:extLst>
          </p:cNvPr>
          <p:cNvSpPr>
            <a:spLocks noGrp="1"/>
          </p:cNvSpPr>
          <p:nvPr>
            <p:ph idx="1"/>
          </p:nvPr>
        </p:nvSpPr>
        <p:spPr>
          <a:xfrm>
            <a:off x="838200" y="1542473"/>
            <a:ext cx="10515600" cy="4634490"/>
          </a:xfrm>
        </p:spPr>
        <p:txBody>
          <a:bodyPr>
            <a:noAutofit/>
          </a:bodyPr>
          <a:lstStyle/>
          <a:p>
            <a:r>
              <a:rPr lang="en-US" sz="3200" dirty="0">
                <a:solidFill>
                  <a:schemeClr val="accent1">
                    <a:lumMod val="50000"/>
                  </a:schemeClr>
                </a:solidFill>
                <a:cs typeface="Calibri" panose="020F0502020204030204" pitchFamily="34" charset="0"/>
              </a:rPr>
              <a:t>Orexin functions regulate:</a:t>
            </a:r>
          </a:p>
          <a:p>
            <a:pPr lvl="1"/>
            <a:r>
              <a:rPr lang="en-US" sz="3200" dirty="0">
                <a:solidFill>
                  <a:schemeClr val="accent1">
                    <a:lumMod val="50000"/>
                  </a:schemeClr>
                </a:solidFill>
                <a:cs typeface="Calibri" panose="020F0502020204030204" pitchFamily="34" charset="0"/>
              </a:rPr>
              <a:t>Arousal</a:t>
            </a:r>
          </a:p>
          <a:p>
            <a:pPr lvl="1"/>
            <a:r>
              <a:rPr lang="en-US" sz="3200" dirty="0">
                <a:solidFill>
                  <a:schemeClr val="accent1">
                    <a:lumMod val="50000"/>
                  </a:schemeClr>
                </a:solidFill>
                <a:cs typeface="Calibri" panose="020F0502020204030204" pitchFamily="34" charset="0"/>
              </a:rPr>
              <a:t>Wakefulness</a:t>
            </a:r>
          </a:p>
          <a:p>
            <a:pPr lvl="1"/>
            <a:r>
              <a:rPr lang="en-US" sz="3200" dirty="0">
                <a:solidFill>
                  <a:schemeClr val="accent1">
                    <a:lumMod val="50000"/>
                  </a:schemeClr>
                </a:solidFill>
                <a:cs typeface="Calibri" panose="020F0502020204030204" pitchFamily="34" charset="0"/>
              </a:rPr>
              <a:t>Appetite (Hypocretins)</a:t>
            </a:r>
          </a:p>
          <a:p>
            <a:r>
              <a:rPr lang="en-US" sz="3200" dirty="0">
                <a:solidFill>
                  <a:schemeClr val="accent1">
                    <a:lumMod val="50000"/>
                  </a:schemeClr>
                </a:solidFill>
                <a:cs typeface="Calibri" panose="020F0502020204030204" pitchFamily="34" charset="0"/>
              </a:rPr>
              <a:t>Orexins modulate other circuitries!</a:t>
            </a:r>
          </a:p>
          <a:p>
            <a:pPr lvl="1"/>
            <a:r>
              <a:rPr lang="en-US" sz="3200" dirty="0">
                <a:solidFill>
                  <a:schemeClr val="accent1">
                    <a:lumMod val="50000"/>
                  </a:schemeClr>
                </a:solidFill>
                <a:cs typeface="Calibri" panose="020F0502020204030204" pitchFamily="34" charset="0"/>
              </a:rPr>
              <a:t>Noradrenergic (NE/Epi)</a:t>
            </a:r>
          </a:p>
          <a:p>
            <a:pPr lvl="1"/>
            <a:r>
              <a:rPr lang="en-US" sz="3200" dirty="0">
                <a:solidFill>
                  <a:schemeClr val="accent1">
                    <a:lumMod val="50000"/>
                  </a:schemeClr>
                </a:solidFill>
                <a:cs typeface="Calibri" panose="020F0502020204030204" pitchFamily="34" charset="0"/>
              </a:rPr>
              <a:t>Cholinergic (Ach)</a:t>
            </a:r>
          </a:p>
          <a:p>
            <a:pPr lvl="1"/>
            <a:r>
              <a:rPr lang="en-US" sz="3200" dirty="0">
                <a:solidFill>
                  <a:schemeClr val="accent1">
                    <a:lumMod val="50000"/>
                  </a:schemeClr>
                </a:solidFill>
                <a:cs typeface="Calibri" panose="020F0502020204030204" pitchFamily="34" charset="0"/>
              </a:rPr>
              <a:t>Serotonergic (5-HT)</a:t>
            </a:r>
          </a:p>
          <a:p>
            <a:pPr lvl="1"/>
            <a:r>
              <a:rPr lang="en-US" sz="3200" b="1" i="1" dirty="0">
                <a:solidFill>
                  <a:schemeClr val="accent1">
                    <a:lumMod val="50000"/>
                  </a:schemeClr>
                </a:solidFill>
                <a:cs typeface="Calibri" panose="020F0502020204030204" pitchFamily="34" charset="0"/>
              </a:rPr>
              <a:t>Dopaminergic (DA)</a:t>
            </a:r>
          </a:p>
          <a:p>
            <a:pPr lvl="1"/>
            <a:r>
              <a:rPr lang="en-US" sz="3200" b="1" i="1" dirty="0">
                <a:solidFill>
                  <a:schemeClr val="accent1">
                    <a:lumMod val="50000"/>
                  </a:schemeClr>
                </a:solidFill>
                <a:cs typeface="Calibri" panose="020F0502020204030204" pitchFamily="34" charset="0"/>
              </a:rPr>
              <a:t>HPA (Cortisol)</a:t>
            </a:r>
          </a:p>
          <a:p>
            <a:pPr marL="0" indent="0">
              <a:buNone/>
            </a:pPr>
            <a:endParaRPr lang="en-US" sz="3200" dirty="0">
              <a:solidFill>
                <a:schemeClr val="accent1">
                  <a:lumMod val="50000"/>
                </a:schemeClr>
              </a:solidFill>
              <a:cs typeface="Calibri" panose="020F0502020204030204" pitchFamily="34" charset="0"/>
            </a:endParaRPr>
          </a:p>
        </p:txBody>
      </p:sp>
      <p:pic>
        <p:nvPicPr>
          <p:cNvPr id="3" name="Picture 2">
            <a:extLst>
              <a:ext uri="{FF2B5EF4-FFF2-40B4-BE49-F238E27FC236}">
                <a16:creationId xmlns:a16="http://schemas.microsoft.com/office/drawing/2014/main" id="{EDFA17D6-8870-D20B-BC93-413A086B780F}"/>
              </a:ext>
            </a:extLst>
          </p:cNvPr>
          <p:cNvPicPr>
            <a:picLocks noChangeAspect="1"/>
          </p:cNvPicPr>
          <p:nvPr/>
        </p:nvPicPr>
        <p:blipFill rotWithShape="1">
          <a:blip r:embed="rId3"/>
          <a:srcRect r="66393" b="14917"/>
          <a:stretch/>
        </p:blipFill>
        <p:spPr>
          <a:xfrm>
            <a:off x="7672553" y="1527416"/>
            <a:ext cx="4204556" cy="4965459"/>
          </a:xfrm>
          <a:prstGeom prst="rect">
            <a:avLst/>
          </a:prstGeom>
        </p:spPr>
      </p:pic>
      <p:sp>
        <p:nvSpPr>
          <p:cNvPr id="5" name="Rectangle 4">
            <a:extLst>
              <a:ext uri="{FF2B5EF4-FFF2-40B4-BE49-F238E27FC236}">
                <a16:creationId xmlns:a16="http://schemas.microsoft.com/office/drawing/2014/main" id="{10F94166-67FA-77B5-1419-B21537B5266B}"/>
              </a:ext>
            </a:extLst>
          </p:cNvPr>
          <p:cNvSpPr/>
          <p:nvPr/>
        </p:nvSpPr>
        <p:spPr>
          <a:xfrm>
            <a:off x="8291229" y="1584326"/>
            <a:ext cx="209550" cy="295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F20BBC8-C173-8426-78A4-455C2453FD11}"/>
              </a:ext>
            </a:extLst>
          </p:cNvPr>
          <p:cNvSpPr/>
          <p:nvPr/>
        </p:nvSpPr>
        <p:spPr>
          <a:xfrm>
            <a:off x="7668164" y="1571194"/>
            <a:ext cx="280554" cy="295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68DB2A0-A2E5-5F33-47C3-15E8FD157B6B}"/>
              </a:ext>
            </a:extLst>
          </p:cNvPr>
          <p:cNvSpPr txBox="1"/>
          <p:nvPr/>
        </p:nvSpPr>
        <p:spPr>
          <a:xfrm>
            <a:off x="7906039" y="6587934"/>
            <a:ext cx="4319732" cy="276999"/>
          </a:xfrm>
          <a:prstGeom prst="rect">
            <a:avLst/>
          </a:prstGeom>
          <a:noFill/>
        </p:spPr>
        <p:txBody>
          <a:bodyPr wrap="square">
            <a:spAutoFit/>
          </a:bodyPr>
          <a:lstStyle/>
          <a:p>
            <a:r>
              <a:rPr lang="en-US" sz="1200" dirty="0">
                <a:solidFill>
                  <a:schemeClr val="accent1">
                    <a:lumMod val="60000"/>
                    <a:lumOff val="40000"/>
                  </a:schemeClr>
                </a:solidFill>
              </a:rPr>
              <a:t>https://link.springer.com/chapter/10.1007/978-3-319-23739-8_2</a:t>
            </a:r>
          </a:p>
        </p:txBody>
      </p:sp>
      <p:sp>
        <p:nvSpPr>
          <p:cNvPr id="14" name="Rectangle 13">
            <a:extLst>
              <a:ext uri="{FF2B5EF4-FFF2-40B4-BE49-F238E27FC236}">
                <a16:creationId xmlns:a16="http://schemas.microsoft.com/office/drawing/2014/main" id="{348F533C-6908-B8E6-9DA7-FA2C9098EBD3}"/>
              </a:ext>
            </a:extLst>
          </p:cNvPr>
          <p:cNvSpPr/>
          <p:nvPr/>
        </p:nvSpPr>
        <p:spPr>
          <a:xfrm>
            <a:off x="9624043" y="6041183"/>
            <a:ext cx="413335" cy="4410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3172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47A777-E08D-7AB3-8B56-051EE88F0DFA}"/>
              </a:ext>
            </a:extLst>
          </p:cNvPr>
          <p:cNvPicPr>
            <a:picLocks noChangeAspect="1"/>
          </p:cNvPicPr>
          <p:nvPr/>
        </p:nvPicPr>
        <p:blipFill rotWithShape="1">
          <a:blip r:embed="rId3"/>
          <a:srcRect l="5723" b="74588"/>
          <a:stretch/>
        </p:blipFill>
        <p:spPr>
          <a:xfrm>
            <a:off x="363415" y="2195808"/>
            <a:ext cx="11465170" cy="3313540"/>
          </a:xfrm>
          <a:prstGeom prst="rect">
            <a:avLst/>
          </a:prstGeom>
        </p:spPr>
      </p:pic>
      <p:sp>
        <p:nvSpPr>
          <p:cNvPr id="12" name="Title 1">
            <a:extLst>
              <a:ext uri="{FF2B5EF4-FFF2-40B4-BE49-F238E27FC236}">
                <a16:creationId xmlns:a16="http://schemas.microsoft.com/office/drawing/2014/main" id="{3BFA41D9-41DA-B7EE-B8A6-67A49F542474}"/>
              </a:ext>
            </a:extLst>
          </p:cNvPr>
          <p:cNvSpPr txBox="1">
            <a:spLocks/>
          </p:cNvSpPr>
          <p:nvPr/>
        </p:nvSpPr>
        <p:spPr>
          <a:xfrm>
            <a:off x="363415" y="423555"/>
            <a:ext cx="114651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1">
                    <a:lumMod val="50000"/>
                  </a:schemeClr>
                </a:solidFill>
              </a:rPr>
              <a:t>Optogenetic stimulation of LH </a:t>
            </a:r>
            <a:r>
              <a:rPr lang="en-US" b="1" dirty="0" err="1">
                <a:solidFill>
                  <a:schemeClr val="accent6"/>
                </a:solidFill>
              </a:rPr>
              <a:t>Orx</a:t>
            </a:r>
            <a:r>
              <a:rPr lang="en-US" b="1" dirty="0">
                <a:solidFill>
                  <a:schemeClr val="accent1">
                    <a:lumMod val="50000"/>
                  </a:schemeClr>
                </a:solidFill>
              </a:rPr>
              <a:t> inputs in VTA</a:t>
            </a:r>
          </a:p>
        </p:txBody>
      </p:sp>
    </p:spTree>
    <p:extLst>
      <p:ext uri="{BB962C8B-B14F-4D97-AF65-F5344CB8AC3E}">
        <p14:creationId xmlns:p14="http://schemas.microsoft.com/office/powerpoint/2010/main" val="1563679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9229B9F-31AE-0788-96CF-79233C9C5B9A}"/>
              </a:ext>
            </a:extLst>
          </p:cNvPr>
          <p:cNvPicPr>
            <a:picLocks noChangeAspect="1"/>
          </p:cNvPicPr>
          <p:nvPr/>
        </p:nvPicPr>
        <p:blipFill rotWithShape="1">
          <a:blip r:embed="rId3"/>
          <a:srcRect t="51484" r="34197" b="-889"/>
          <a:stretch/>
        </p:blipFill>
        <p:spPr>
          <a:xfrm>
            <a:off x="1886230" y="1420431"/>
            <a:ext cx="7934001" cy="4725727"/>
          </a:xfrm>
          <a:prstGeom prst="rect">
            <a:avLst/>
          </a:prstGeom>
        </p:spPr>
      </p:pic>
      <p:sp>
        <p:nvSpPr>
          <p:cNvPr id="2" name="Title 1">
            <a:extLst>
              <a:ext uri="{FF2B5EF4-FFF2-40B4-BE49-F238E27FC236}">
                <a16:creationId xmlns:a16="http://schemas.microsoft.com/office/drawing/2014/main" id="{023B80DC-CC88-C4B1-F1B5-7B23E3DD6913}"/>
              </a:ext>
            </a:extLst>
          </p:cNvPr>
          <p:cNvSpPr>
            <a:spLocks noGrp="1"/>
          </p:cNvSpPr>
          <p:nvPr>
            <p:ph type="title"/>
          </p:nvPr>
        </p:nvSpPr>
        <p:spPr>
          <a:xfrm>
            <a:off x="168812" y="365125"/>
            <a:ext cx="11873133" cy="1325563"/>
          </a:xfrm>
        </p:spPr>
        <p:txBody>
          <a:bodyPr/>
          <a:lstStyle/>
          <a:p>
            <a:pPr algn="ctr"/>
            <a:r>
              <a:rPr lang="en-US" b="1" dirty="0" err="1">
                <a:solidFill>
                  <a:schemeClr val="accent6"/>
                </a:solidFill>
              </a:rPr>
              <a:t>Orx</a:t>
            </a:r>
            <a:r>
              <a:rPr lang="en-US" b="1" dirty="0">
                <a:solidFill>
                  <a:schemeClr val="accent1">
                    <a:lumMod val="50000"/>
                  </a:schemeClr>
                </a:solidFill>
              </a:rPr>
              <a:t> inputs in VTA Promote Pavlovian Food Cues</a:t>
            </a:r>
          </a:p>
        </p:txBody>
      </p:sp>
      <p:sp>
        <p:nvSpPr>
          <p:cNvPr id="3" name="TextBox 2">
            <a:extLst>
              <a:ext uri="{FF2B5EF4-FFF2-40B4-BE49-F238E27FC236}">
                <a16:creationId xmlns:a16="http://schemas.microsoft.com/office/drawing/2014/main" id="{AA649E64-DF85-FBF8-182C-110FEA9643E2}"/>
              </a:ext>
            </a:extLst>
          </p:cNvPr>
          <p:cNvSpPr txBox="1"/>
          <p:nvPr/>
        </p:nvSpPr>
        <p:spPr>
          <a:xfrm>
            <a:off x="838970" y="6146158"/>
            <a:ext cx="10514059" cy="584775"/>
          </a:xfrm>
          <a:prstGeom prst="rect">
            <a:avLst/>
          </a:prstGeom>
          <a:noFill/>
        </p:spPr>
        <p:txBody>
          <a:bodyPr wrap="square" rtlCol="0">
            <a:spAutoFit/>
          </a:bodyPr>
          <a:lstStyle/>
          <a:p>
            <a:r>
              <a:rPr lang="en-US" sz="3200" b="1" dirty="0" err="1">
                <a:solidFill>
                  <a:schemeClr val="accent6"/>
                </a:solidFill>
              </a:rPr>
              <a:t>Orx</a:t>
            </a:r>
            <a:r>
              <a:rPr lang="en-US" sz="3200" b="1" dirty="0">
                <a:solidFill>
                  <a:schemeClr val="accent1">
                    <a:lumMod val="50000"/>
                  </a:schemeClr>
                </a:solidFill>
              </a:rPr>
              <a:t> impacts </a:t>
            </a:r>
            <a:r>
              <a:rPr lang="en-US" sz="3200" b="1" dirty="0">
                <a:solidFill>
                  <a:schemeClr val="accent2"/>
                </a:solidFill>
              </a:rPr>
              <a:t>addiction</a:t>
            </a:r>
            <a:r>
              <a:rPr lang="en-US" sz="3200" b="1" dirty="0">
                <a:solidFill>
                  <a:schemeClr val="accent1">
                    <a:lumMod val="50000"/>
                  </a:schemeClr>
                </a:solidFill>
              </a:rPr>
              <a:t> and </a:t>
            </a:r>
            <a:r>
              <a:rPr lang="en-US" sz="3200" b="1" dirty="0">
                <a:solidFill>
                  <a:srgbClr val="7030A0"/>
                </a:solidFill>
              </a:rPr>
              <a:t>reward</a:t>
            </a:r>
            <a:r>
              <a:rPr lang="en-US" sz="3200" b="1" dirty="0">
                <a:solidFill>
                  <a:schemeClr val="accent1">
                    <a:lumMod val="50000"/>
                  </a:schemeClr>
                </a:solidFill>
              </a:rPr>
              <a:t> </a:t>
            </a:r>
            <a:r>
              <a:rPr lang="en-US" sz="3200" b="1" dirty="0">
                <a:solidFill>
                  <a:schemeClr val="accent1">
                    <a:lumMod val="50000"/>
                  </a:schemeClr>
                </a:solidFill>
                <a:latin typeface="Calibri" panose="020F0502020204030204" pitchFamily="34" charset="0"/>
                <a:cs typeface="Calibri" panose="020F0502020204030204" pitchFamily="34" charset="0"/>
              </a:rPr>
              <a:t>→ targets </a:t>
            </a:r>
            <a:r>
              <a:rPr lang="en-US" sz="3200" b="1" dirty="0">
                <a:solidFill>
                  <a:srgbClr val="C00000"/>
                </a:solidFill>
                <a:latin typeface="Calibri" panose="020F0502020204030204" pitchFamily="34" charset="0"/>
                <a:cs typeface="Calibri" panose="020F0502020204030204" pitchFamily="34" charset="0"/>
              </a:rPr>
              <a:t>stress</a:t>
            </a:r>
            <a:r>
              <a:rPr lang="en-US" sz="3200" b="1" dirty="0">
                <a:solidFill>
                  <a:schemeClr val="accent1">
                    <a:lumMod val="50000"/>
                  </a:schemeClr>
                </a:solidFill>
                <a:latin typeface="Calibri" panose="020F0502020204030204" pitchFamily="34" charset="0"/>
                <a:cs typeface="Calibri" panose="020F0502020204030204" pitchFamily="34" charset="0"/>
              </a:rPr>
              <a:t> pathway </a:t>
            </a:r>
            <a:endParaRPr lang="en-US" sz="3200" b="1" dirty="0">
              <a:solidFill>
                <a:schemeClr val="accent1">
                  <a:lumMod val="50000"/>
                </a:schemeClr>
              </a:solidFill>
            </a:endParaRPr>
          </a:p>
        </p:txBody>
      </p:sp>
      <p:sp>
        <p:nvSpPr>
          <p:cNvPr id="4" name="Rectangle 3">
            <a:extLst>
              <a:ext uri="{FF2B5EF4-FFF2-40B4-BE49-F238E27FC236}">
                <a16:creationId xmlns:a16="http://schemas.microsoft.com/office/drawing/2014/main" id="{5A81CAB6-CEC5-98B3-9882-3DC435F40AD7}"/>
              </a:ext>
            </a:extLst>
          </p:cNvPr>
          <p:cNvSpPr/>
          <p:nvPr/>
        </p:nvSpPr>
        <p:spPr>
          <a:xfrm>
            <a:off x="2002420" y="1420431"/>
            <a:ext cx="462988" cy="524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B462561-CC49-5177-2953-29B3A5C678D3}"/>
              </a:ext>
            </a:extLst>
          </p:cNvPr>
          <p:cNvSpPr/>
          <p:nvPr/>
        </p:nvSpPr>
        <p:spPr>
          <a:xfrm>
            <a:off x="5964376" y="1420431"/>
            <a:ext cx="462988" cy="524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327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DE4A6A1-5219-8251-B656-E25E56379814}"/>
              </a:ext>
            </a:extLst>
          </p:cNvPr>
          <p:cNvSpPr>
            <a:spLocks noGrp="1"/>
          </p:cNvSpPr>
          <p:nvPr>
            <p:ph type="title"/>
          </p:nvPr>
        </p:nvSpPr>
        <p:spPr>
          <a:xfrm>
            <a:off x="838200" y="365125"/>
            <a:ext cx="10515600" cy="1325563"/>
          </a:xfrm>
        </p:spPr>
        <p:txBody>
          <a:bodyPr>
            <a:normAutofit/>
          </a:bodyPr>
          <a:lstStyle/>
          <a:p>
            <a:pPr algn="ctr"/>
            <a:r>
              <a:rPr lang="en-US" sz="4000" b="1" dirty="0">
                <a:ln/>
                <a:solidFill>
                  <a:srgbClr val="C00000"/>
                </a:solidFill>
                <a:latin typeface="Aharoni" panose="02010803020104030203" pitchFamily="2" charset="-79"/>
                <a:cs typeface="Aharoni" panose="02010803020104030203" pitchFamily="2" charset="-79"/>
              </a:rPr>
              <a:t>STRESS</a:t>
            </a:r>
            <a:r>
              <a:rPr lang="en-US" sz="4000" b="1" dirty="0">
                <a:ln/>
                <a:solidFill>
                  <a:schemeClr val="accent1">
                    <a:lumMod val="50000"/>
                  </a:schemeClr>
                </a:solidFill>
                <a:latin typeface="Aharoni" panose="02010803020104030203" pitchFamily="2" charset="-79"/>
                <a:cs typeface="Aharoni" panose="02010803020104030203" pitchFamily="2" charset="-79"/>
              </a:rPr>
              <a:t>, </a:t>
            </a:r>
            <a:r>
              <a:rPr lang="en-US" sz="4000" b="1" dirty="0">
                <a:ln/>
                <a:solidFill>
                  <a:schemeClr val="accent2"/>
                </a:solidFill>
                <a:latin typeface="Algerian" panose="04020705040A02060702" pitchFamily="82" charset="0"/>
              </a:rPr>
              <a:t>addiction</a:t>
            </a:r>
            <a:r>
              <a:rPr lang="en-US" sz="4000" b="1" dirty="0">
                <a:ln/>
                <a:solidFill>
                  <a:schemeClr val="accent1">
                    <a:lumMod val="50000"/>
                  </a:schemeClr>
                </a:solidFill>
                <a:latin typeface="Algerian" panose="04020705040A02060702" pitchFamily="82" charset="0"/>
              </a:rPr>
              <a:t> </a:t>
            </a:r>
            <a:r>
              <a:rPr lang="en-US" sz="4000" dirty="0">
                <a:ln/>
                <a:solidFill>
                  <a:schemeClr val="accent1">
                    <a:lumMod val="50000"/>
                  </a:schemeClr>
                </a:solidFill>
                <a:latin typeface="+mn-lt"/>
              </a:rPr>
              <a:t>&amp;</a:t>
            </a:r>
            <a:r>
              <a:rPr lang="en-US" sz="4000" b="1" dirty="0">
                <a:ln/>
                <a:solidFill>
                  <a:schemeClr val="accent1">
                    <a:lumMod val="50000"/>
                  </a:schemeClr>
                </a:solidFill>
                <a:latin typeface="+mn-lt"/>
              </a:rPr>
              <a:t> </a:t>
            </a:r>
            <a:r>
              <a:rPr lang="en-US" sz="4000" b="1" dirty="0">
                <a:ln/>
                <a:solidFill>
                  <a:srgbClr val="7030A0"/>
                </a:solidFill>
                <a:latin typeface="Amasis MT Pro Black" panose="02040A04050005020304" pitchFamily="18" charset="0"/>
              </a:rPr>
              <a:t>REWARD SEEKING</a:t>
            </a:r>
            <a:endParaRPr lang="en-US" sz="4000" b="1" dirty="0">
              <a:solidFill>
                <a:srgbClr val="7030A0"/>
              </a:solidFill>
            </a:endParaRPr>
          </a:p>
        </p:txBody>
      </p:sp>
      <p:sp>
        <p:nvSpPr>
          <p:cNvPr id="11" name="Content Placeholder 10">
            <a:extLst>
              <a:ext uri="{FF2B5EF4-FFF2-40B4-BE49-F238E27FC236}">
                <a16:creationId xmlns:a16="http://schemas.microsoft.com/office/drawing/2014/main" id="{F5931E3A-EB2D-252D-7886-D71FB2DE454B}"/>
              </a:ext>
            </a:extLst>
          </p:cNvPr>
          <p:cNvSpPr>
            <a:spLocks noGrp="1"/>
          </p:cNvSpPr>
          <p:nvPr>
            <p:ph idx="1"/>
          </p:nvPr>
        </p:nvSpPr>
        <p:spPr/>
        <p:txBody>
          <a:bodyPr>
            <a:normAutofit/>
          </a:bodyPr>
          <a:lstStyle/>
          <a:p>
            <a:pPr>
              <a:lnSpc>
                <a:spcPct val="150000"/>
              </a:lnSpc>
            </a:pPr>
            <a:r>
              <a:rPr lang="en-US" sz="3200" dirty="0">
                <a:solidFill>
                  <a:schemeClr val="accent1">
                    <a:lumMod val="50000"/>
                  </a:schemeClr>
                </a:solidFill>
                <a:cs typeface="Calibri" panose="020F0502020204030204" pitchFamily="34" charset="0"/>
              </a:rPr>
              <a:t>Balance needed to avoid extreme effects</a:t>
            </a:r>
          </a:p>
          <a:p>
            <a:pPr lvl="1">
              <a:lnSpc>
                <a:spcPct val="150000"/>
              </a:lnSpc>
            </a:pPr>
            <a:r>
              <a:rPr lang="en-US" sz="3200" dirty="0">
                <a:solidFill>
                  <a:schemeClr val="accent1">
                    <a:lumMod val="50000"/>
                  </a:schemeClr>
                </a:solidFill>
                <a:cs typeface="Calibri" panose="020F0502020204030204" pitchFamily="34" charset="0"/>
              </a:rPr>
              <a:t>Development of addictions</a:t>
            </a:r>
          </a:p>
          <a:p>
            <a:pPr lvl="1">
              <a:lnSpc>
                <a:spcPct val="150000"/>
              </a:lnSpc>
            </a:pPr>
            <a:r>
              <a:rPr lang="en-US" sz="3200" dirty="0">
                <a:solidFill>
                  <a:schemeClr val="accent1">
                    <a:lumMod val="50000"/>
                  </a:schemeClr>
                </a:solidFill>
                <a:cs typeface="Calibri" panose="020F0502020204030204" pitchFamily="34" charset="0"/>
              </a:rPr>
              <a:t>Chronic stress</a:t>
            </a:r>
          </a:p>
          <a:p>
            <a:pPr>
              <a:lnSpc>
                <a:spcPct val="150000"/>
              </a:lnSpc>
            </a:pPr>
            <a:r>
              <a:rPr lang="en-US" sz="3200" dirty="0">
                <a:solidFill>
                  <a:schemeClr val="accent1">
                    <a:lumMod val="50000"/>
                  </a:schemeClr>
                </a:solidFill>
                <a:cs typeface="Calibri" panose="020F0502020204030204" pitchFamily="34" charset="0"/>
              </a:rPr>
              <a:t>Repeated exposure to addictions + chronic stress</a:t>
            </a:r>
          </a:p>
          <a:p>
            <a:pPr lvl="1">
              <a:lnSpc>
                <a:spcPct val="150000"/>
              </a:lnSpc>
            </a:pPr>
            <a:r>
              <a:rPr lang="en-US" sz="3200" dirty="0">
                <a:solidFill>
                  <a:schemeClr val="accent1">
                    <a:lumMod val="50000"/>
                  </a:schemeClr>
                </a:solidFill>
                <a:cs typeface="Calibri" panose="020F0502020204030204" pitchFamily="34" charset="0"/>
              </a:rPr>
              <a:t>Dysregulation of reward and stress circuitry</a:t>
            </a:r>
          </a:p>
        </p:txBody>
      </p:sp>
      <p:pic>
        <p:nvPicPr>
          <p:cNvPr id="2" name="Picture 1">
            <a:extLst>
              <a:ext uri="{FF2B5EF4-FFF2-40B4-BE49-F238E27FC236}">
                <a16:creationId xmlns:a16="http://schemas.microsoft.com/office/drawing/2014/main" id="{14A25287-9A76-54BE-4BD2-EE2EC5CF0B15}"/>
              </a:ext>
            </a:extLst>
          </p:cNvPr>
          <p:cNvPicPr>
            <a:picLocks noChangeAspect="1"/>
          </p:cNvPicPr>
          <p:nvPr/>
        </p:nvPicPr>
        <p:blipFill>
          <a:blip r:embed="rId2"/>
          <a:stretch>
            <a:fillRect/>
          </a:stretch>
        </p:blipFill>
        <p:spPr>
          <a:xfrm>
            <a:off x="7583428" y="1690688"/>
            <a:ext cx="4857750" cy="2667000"/>
          </a:xfrm>
          <a:prstGeom prst="rect">
            <a:avLst/>
          </a:prstGeom>
        </p:spPr>
      </p:pic>
    </p:spTree>
    <p:extLst>
      <p:ext uri="{BB962C8B-B14F-4D97-AF65-F5344CB8AC3E}">
        <p14:creationId xmlns:p14="http://schemas.microsoft.com/office/powerpoint/2010/main" val="1111467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931D-5EBC-39CB-71C1-187DA58BEEC7}"/>
              </a:ext>
            </a:extLst>
          </p:cNvPr>
          <p:cNvSpPr>
            <a:spLocks noGrp="1"/>
          </p:cNvSpPr>
          <p:nvPr>
            <p:ph type="title"/>
          </p:nvPr>
        </p:nvSpPr>
        <p:spPr/>
        <p:txBody>
          <a:bodyPr/>
          <a:lstStyle/>
          <a:p>
            <a:pPr algn="ctr"/>
            <a:r>
              <a:rPr lang="en-US" b="1" dirty="0">
                <a:solidFill>
                  <a:srgbClr val="C00000"/>
                </a:solidFill>
              </a:rPr>
              <a:t>Stress</a:t>
            </a:r>
            <a:r>
              <a:rPr lang="en-US" b="1" dirty="0">
                <a:solidFill>
                  <a:schemeClr val="accent1">
                    <a:lumMod val="50000"/>
                  </a:schemeClr>
                </a:solidFill>
              </a:rPr>
              <a:t> vs </a:t>
            </a:r>
            <a:r>
              <a:rPr lang="en-US" b="1" dirty="0">
                <a:solidFill>
                  <a:srgbClr val="7030A0"/>
                </a:solidFill>
              </a:rPr>
              <a:t>Reward</a:t>
            </a:r>
            <a:r>
              <a:rPr lang="en-US" b="1" dirty="0">
                <a:solidFill>
                  <a:schemeClr val="accent1">
                    <a:lumMod val="50000"/>
                  </a:schemeClr>
                </a:solidFill>
              </a:rPr>
              <a:t> Circuitry </a:t>
            </a:r>
          </a:p>
        </p:txBody>
      </p:sp>
      <p:pic>
        <p:nvPicPr>
          <p:cNvPr id="19" name="Picture 18">
            <a:extLst>
              <a:ext uri="{FF2B5EF4-FFF2-40B4-BE49-F238E27FC236}">
                <a16:creationId xmlns:a16="http://schemas.microsoft.com/office/drawing/2014/main" id="{95BDED46-9DF0-6ECE-34F2-343DBD971676}"/>
              </a:ext>
            </a:extLst>
          </p:cNvPr>
          <p:cNvPicPr>
            <a:picLocks noChangeAspect="1"/>
          </p:cNvPicPr>
          <p:nvPr/>
        </p:nvPicPr>
        <p:blipFill rotWithShape="1">
          <a:blip r:embed="rId3"/>
          <a:srcRect b="6343"/>
          <a:stretch/>
        </p:blipFill>
        <p:spPr>
          <a:xfrm>
            <a:off x="5918926" y="1309683"/>
            <a:ext cx="6270563" cy="5348291"/>
          </a:xfrm>
          <a:prstGeom prst="rect">
            <a:avLst/>
          </a:prstGeom>
        </p:spPr>
      </p:pic>
      <p:pic>
        <p:nvPicPr>
          <p:cNvPr id="5" name="Picture 4" descr="A diagram of a brain&#10;&#10;Description automatically generated">
            <a:extLst>
              <a:ext uri="{FF2B5EF4-FFF2-40B4-BE49-F238E27FC236}">
                <a16:creationId xmlns:a16="http://schemas.microsoft.com/office/drawing/2014/main" id="{39797B7B-9B2E-65FF-1E23-9ACB225082D2}"/>
              </a:ext>
            </a:extLst>
          </p:cNvPr>
          <p:cNvPicPr>
            <a:picLocks noChangeAspect="1"/>
          </p:cNvPicPr>
          <p:nvPr/>
        </p:nvPicPr>
        <p:blipFill rotWithShape="1">
          <a:blip r:embed="rId4">
            <a:extLst>
              <a:ext uri="{28A0092B-C50C-407E-A947-70E740481C1C}">
                <a14:useLocalDpi xmlns:a14="http://schemas.microsoft.com/office/drawing/2010/main" val="0"/>
              </a:ext>
            </a:extLst>
          </a:blip>
          <a:srcRect l="22930" r="4545"/>
          <a:stretch/>
        </p:blipFill>
        <p:spPr>
          <a:xfrm>
            <a:off x="1" y="1309682"/>
            <a:ext cx="5944332" cy="5348291"/>
          </a:xfrm>
          <a:prstGeom prst="rect">
            <a:avLst/>
          </a:prstGeom>
        </p:spPr>
      </p:pic>
      <p:sp>
        <p:nvSpPr>
          <p:cNvPr id="3" name="TextBox 2">
            <a:extLst>
              <a:ext uri="{FF2B5EF4-FFF2-40B4-BE49-F238E27FC236}">
                <a16:creationId xmlns:a16="http://schemas.microsoft.com/office/drawing/2014/main" id="{379A9DB2-5344-6014-E571-FFDCF1A48763}"/>
              </a:ext>
            </a:extLst>
          </p:cNvPr>
          <p:cNvSpPr txBox="1"/>
          <p:nvPr/>
        </p:nvSpPr>
        <p:spPr>
          <a:xfrm>
            <a:off x="7674118" y="6217835"/>
            <a:ext cx="1971675" cy="369332"/>
          </a:xfrm>
          <a:prstGeom prst="rect">
            <a:avLst/>
          </a:prstGeom>
          <a:noFill/>
        </p:spPr>
        <p:txBody>
          <a:bodyPr wrap="square" rtlCol="0">
            <a:spAutoFit/>
          </a:bodyPr>
          <a:lstStyle/>
          <a:p>
            <a:r>
              <a:rPr lang="en-US" b="1" dirty="0">
                <a:solidFill>
                  <a:schemeClr val="accent1">
                    <a:lumMod val="50000"/>
                  </a:schemeClr>
                </a:solidFill>
              </a:rPr>
              <a:t>Also, OXT!</a:t>
            </a:r>
          </a:p>
        </p:txBody>
      </p:sp>
    </p:spTree>
    <p:extLst>
      <p:ext uri="{BB962C8B-B14F-4D97-AF65-F5344CB8AC3E}">
        <p14:creationId xmlns:p14="http://schemas.microsoft.com/office/powerpoint/2010/main" val="218818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931D-5EBC-39CB-71C1-187DA58BEEC7}"/>
              </a:ext>
            </a:extLst>
          </p:cNvPr>
          <p:cNvSpPr>
            <a:spLocks noGrp="1"/>
          </p:cNvSpPr>
          <p:nvPr>
            <p:ph type="title"/>
          </p:nvPr>
        </p:nvSpPr>
        <p:spPr/>
        <p:txBody>
          <a:bodyPr/>
          <a:lstStyle/>
          <a:p>
            <a:pPr algn="ctr"/>
            <a:r>
              <a:rPr lang="en-US" b="1" dirty="0">
                <a:solidFill>
                  <a:schemeClr val="accent6"/>
                </a:solidFill>
              </a:rPr>
              <a:t>Orexin</a:t>
            </a:r>
            <a:r>
              <a:rPr lang="en-US" b="1" dirty="0">
                <a:solidFill>
                  <a:schemeClr val="accent1">
                    <a:lumMod val="50000"/>
                  </a:schemeClr>
                </a:solidFill>
              </a:rPr>
              <a:t> Circuitry </a:t>
            </a:r>
          </a:p>
        </p:txBody>
      </p:sp>
      <p:pic>
        <p:nvPicPr>
          <p:cNvPr id="3" name="Picture 2">
            <a:extLst>
              <a:ext uri="{FF2B5EF4-FFF2-40B4-BE49-F238E27FC236}">
                <a16:creationId xmlns:a16="http://schemas.microsoft.com/office/drawing/2014/main" id="{8927FF9C-5F1F-498D-8FFD-1F47B8A88E58}"/>
              </a:ext>
            </a:extLst>
          </p:cNvPr>
          <p:cNvPicPr>
            <a:picLocks noChangeAspect="1"/>
          </p:cNvPicPr>
          <p:nvPr/>
        </p:nvPicPr>
        <p:blipFill>
          <a:blip r:embed="rId3"/>
          <a:stretch>
            <a:fillRect/>
          </a:stretch>
        </p:blipFill>
        <p:spPr>
          <a:xfrm>
            <a:off x="557304" y="1690688"/>
            <a:ext cx="11077392" cy="4663844"/>
          </a:xfrm>
          <a:prstGeom prst="rect">
            <a:avLst/>
          </a:prstGeom>
        </p:spPr>
      </p:pic>
    </p:spTree>
    <p:extLst>
      <p:ext uri="{BB962C8B-B14F-4D97-AF65-F5344CB8AC3E}">
        <p14:creationId xmlns:p14="http://schemas.microsoft.com/office/powerpoint/2010/main" val="2465001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931D-5EBC-39CB-71C1-187DA58BEEC7}"/>
              </a:ext>
            </a:extLst>
          </p:cNvPr>
          <p:cNvSpPr>
            <a:spLocks noGrp="1"/>
          </p:cNvSpPr>
          <p:nvPr>
            <p:ph type="title"/>
          </p:nvPr>
        </p:nvSpPr>
        <p:spPr/>
        <p:txBody>
          <a:bodyPr/>
          <a:lstStyle/>
          <a:p>
            <a:pPr algn="ctr"/>
            <a:r>
              <a:rPr lang="en-US" b="1" dirty="0">
                <a:solidFill>
                  <a:srgbClr val="C00000"/>
                </a:solidFill>
              </a:rPr>
              <a:t>Stress</a:t>
            </a:r>
            <a:r>
              <a:rPr lang="en-US" b="1" dirty="0">
                <a:solidFill>
                  <a:schemeClr val="accent1">
                    <a:lumMod val="50000"/>
                  </a:schemeClr>
                </a:solidFill>
              </a:rPr>
              <a:t> vs </a:t>
            </a:r>
            <a:r>
              <a:rPr lang="en-US" b="1" dirty="0">
                <a:solidFill>
                  <a:srgbClr val="7030A0"/>
                </a:solidFill>
              </a:rPr>
              <a:t>Reward</a:t>
            </a:r>
            <a:r>
              <a:rPr lang="en-US" b="1" dirty="0">
                <a:solidFill>
                  <a:schemeClr val="accent1">
                    <a:lumMod val="50000"/>
                  </a:schemeClr>
                </a:solidFill>
              </a:rPr>
              <a:t> Circuitry </a:t>
            </a:r>
          </a:p>
        </p:txBody>
      </p:sp>
      <p:sp>
        <p:nvSpPr>
          <p:cNvPr id="3" name="Content Placeholder 2">
            <a:extLst>
              <a:ext uri="{FF2B5EF4-FFF2-40B4-BE49-F238E27FC236}">
                <a16:creationId xmlns:a16="http://schemas.microsoft.com/office/drawing/2014/main" id="{812F4F8B-27E1-BE7F-DE66-4CB4B4EA0D4D}"/>
              </a:ext>
            </a:extLst>
          </p:cNvPr>
          <p:cNvSpPr>
            <a:spLocks noGrp="1"/>
          </p:cNvSpPr>
          <p:nvPr>
            <p:ph idx="1"/>
          </p:nvPr>
        </p:nvSpPr>
        <p:spPr>
          <a:xfrm>
            <a:off x="848523" y="1362905"/>
            <a:ext cx="10515600" cy="1121496"/>
          </a:xfrm>
        </p:spPr>
        <p:txBody>
          <a:bodyPr>
            <a:normAutofit/>
          </a:bodyPr>
          <a:lstStyle/>
          <a:p>
            <a:pPr marL="0" indent="0">
              <a:spcBef>
                <a:spcPts val="600"/>
              </a:spcBef>
              <a:buNone/>
            </a:pPr>
            <a:r>
              <a:rPr lang="en-US" sz="3200" dirty="0"/>
              <a:t>Does stress influence the reward circuitry? </a:t>
            </a:r>
            <a:r>
              <a:rPr lang="en-US" sz="3200" b="1" i="1" dirty="0"/>
              <a:t>or …</a:t>
            </a:r>
          </a:p>
          <a:p>
            <a:pPr marL="0" indent="0">
              <a:spcBef>
                <a:spcPts val="600"/>
              </a:spcBef>
              <a:buNone/>
            </a:pPr>
            <a:r>
              <a:rPr lang="en-US" sz="3200" dirty="0"/>
              <a:t>Does addiction/reward influence the stress circuitry?</a:t>
            </a:r>
          </a:p>
        </p:txBody>
      </p:sp>
      <p:sp>
        <p:nvSpPr>
          <p:cNvPr id="5" name="Oval 4">
            <a:extLst>
              <a:ext uri="{FF2B5EF4-FFF2-40B4-BE49-F238E27FC236}">
                <a16:creationId xmlns:a16="http://schemas.microsoft.com/office/drawing/2014/main" id="{F6D967A7-7362-A489-22DF-6160DA2AE0A7}"/>
              </a:ext>
            </a:extLst>
          </p:cNvPr>
          <p:cNvSpPr/>
          <p:nvPr/>
        </p:nvSpPr>
        <p:spPr>
          <a:xfrm>
            <a:off x="2142836" y="2484401"/>
            <a:ext cx="5146945" cy="437359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645A54A-F94C-8EEA-AEC5-848D789A585D}"/>
              </a:ext>
            </a:extLst>
          </p:cNvPr>
          <p:cNvSpPr txBox="1"/>
          <p:nvPr/>
        </p:nvSpPr>
        <p:spPr>
          <a:xfrm>
            <a:off x="6852273" y="3032883"/>
            <a:ext cx="2717225" cy="523220"/>
          </a:xfrm>
          <a:prstGeom prst="rect">
            <a:avLst/>
          </a:prstGeom>
          <a:noFill/>
        </p:spPr>
        <p:txBody>
          <a:bodyPr wrap="square" rtlCol="0">
            <a:spAutoFit/>
          </a:bodyPr>
          <a:lstStyle/>
          <a:p>
            <a:r>
              <a:rPr lang="en-US" sz="2800" b="1" u="sng" dirty="0">
                <a:solidFill>
                  <a:schemeClr val="accent1">
                    <a:lumMod val="50000"/>
                  </a:schemeClr>
                </a:solidFill>
              </a:rPr>
              <a:t>Reward Circuitry</a:t>
            </a:r>
          </a:p>
        </p:txBody>
      </p:sp>
      <p:sp>
        <p:nvSpPr>
          <p:cNvPr id="8" name="TextBox 7">
            <a:extLst>
              <a:ext uri="{FF2B5EF4-FFF2-40B4-BE49-F238E27FC236}">
                <a16:creationId xmlns:a16="http://schemas.microsoft.com/office/drawing/2014/main" id="{1F06FB81-6E00-82D2-67DB-E133DB354282}"/>
              </a:ext>
            </a:extLst>
          </p:cNvPr>
          <p:cNvSpPr txBox="1"/>
          <p:nvPr/>
        </p:nvSpPr>
        <p:spPr>
          <a:xfrm>
            <a:off x="2859293" y="3089480"/>
            <a:ext cx="2410336" cy="523220"/>
          </a:xfrm>
          <a:prstGeom prst="rect">
            <a:avLst/>
          </a:prstGeom>
          <a:noFill/>
        </p:spPr>
        <p:txBody>
          <a:bodyPr wrap="square" rtlCol="0">
            <a:spAutoFit/>
          </a:bodyPr>
          <a:lstStyle/>
          <a:p>
            <a:pPr algn="r"/>
            <a:r>
              <a:rPr lang="en-US" sz="2800" b="1" u="sng" dirty="0">
                <a:solidFill>
                  <a:schemeClr val="accent1">
                    <a:lumMod val="50000"/>
                  </a:schemeClr>
                </a:solidFill>
              </a:rPr>
              <a:t>Stress Circuitry</a:t>
            </a:r>
          </a:p>
        </p:txBody>
      </p:sp>
      <p:sp>
        <p:nvSpPr>
          <p:cNvPr id="9" name="TextBox 8">
            <a:extLst>
              <a:ext uri="{FF2B5EF4-FFF2-40B4-BE49-F238E27FC236}">
                <a16:creationId xmlns:a16="http://schemas.microsoft.com/office/drawing/2014/main" id="{FCFCC11A-B312-0461-8F6C-13364175C1F9}"/>
              </a:ext>
            </a:extLst>
          </p:cNvPr>
          <p:cNvSpPr txBox="1"/>
          <p:nvPr/>
        </p:nvSpPr>
        <p:spPr>
          <a:xfrm>
            <a:off x="7366357" y="3493274"/>
            <a:ext cx="2009775" cy="2308324"/>
          </a:xfrm>
          <a:prstGeom prst="rect">
            <a:avLst/>
          </a:prstGeom>
          <a:noFill/>
        </p:spPr>
        <p:txBody>
          <a:bodyPr wrap="square" rtlCol="0">
            <a:spAutoFit/>
          </a:bodyPr>
          <a:lstStyle/>
          <a:p>
            <a:r>
              <a:rPr lang="en-US" sz="2400" dirty="0">
                <a:solidFill>
                  <a:schemeClr val="accent1"/>
                </a:solidFill>
              </a:rPr>
              <a:t>VTA </a:t>
            </a:r>
          </a:p>
          <a:p>
            <a:r>
              <a:rPr lang="en-US" sz="2400" dirty="0" err="1">
                <a:solidFill>
                  <a:schemeClr val="accent1"/>
                </a:solidFill>
              </a:rPr>
              <a:t>NAc</a:t>
            </a:r>
            <a:endParaRPr lang="en-US" sz="2400" dirty="0">
              <a:solidFill>
                <a:schemeClr val="accent1"/>
              </a:solidFill>
            </a:endParaRPr>
          </a:p>
          <a:p>
            <a:r>
              <a:rPr lang="en-US" sz="2400" dirty="0">
                <a:solidFill>
                  <a:schemeClr val="accent1"/>
                </a:solidFill>
              </a:rPr>
              <a:t>Basal Ganglia</a:t>
            </a:r>
          </a:p>
          <a:p>
            <a:endParaRPr lang="en-US" sz="2400" b="1" dirty="0">
              <a:solidFill>
                <a:schemeClr val="accent1"/>
              </a:solidFill>
            </a:endParaRPr>
          </a:p>
          <a:p>
            <a:endParaRPr lang="en-US" sz="2400" b="1" dirty="0">
              <a:solidFill>
                <a:schemeClr val="accent1"/>
              </a:solidFill>
            </a:endParaRPr>
          </a:p>
          <a:p>
            <a:endParaRPr lang="en-US" sz="2400" b="1" dirty="0">
              <a:solidFill>
                <a:schemeClr val="accent1"/>
              </a:solidFill>
            </a:endParaRPr>
          </a:p>
        </p:txBody>
      </p:sp>
      <p:sp>
        <p:nvSpPr>
          <p:cNvPr id="10" name="TextBox 9">
            <a:extLst>
              <a:ext uri="{FF2B5EF4-FFF2-40B4-BE49-F238E27FC236}">
                <a16:creationId xmlns:a16="http://schemas.microsoft.com/office/drawing/2014/main" id="{B5F0A68E-0D3F-2E91-7255-2BCE4BB87064}"/>
              </a:ext>
            </a:extLst>
          </p:cNvPr>
          <p:cNvSpPr txBox="1"/>
          <p:nvPr/>
        </p:nvSpPr>
        <p:spPr>
          <a:xfrm>
            <a:off x="5087002" y="2914794"/>
            <a:ext cx="2009775" cy="2492990"/>
          </a:xfrm>
          <a:prstGeom prst="rect">
            <a:avLst/>
          </a:prstGeom>
          <a:noFill/>
        </p:spPr>
        <p:txBody>
          <a:bodyPr wrap="square" rtlCol="0">
            <a:spAutoFit/>
          </a:bodyPr>
          <a:lstStyle/>
          <a:p>
            <a:pPr algn="ctr"/>
            <a:r>
              <a:rPr lang="en-US" i="1" dirty="0">
                <a:solidFill>
                  <a:schemeClr val="accent1"/>
                </a:solidFill>
              </a:rPr>
              <a:t>PFC</a:t>
            </a:r>
          </a:p>
          <a:p>
            <a:pPr algn="ctr"/>
            <a:r>
              <a:rPr lang="en-US" i="1" dirty="0">
                <a:solidFill>
                  <a:schemeClr val="accent1"/>
                </a:solidFill>
              </a:rPr>
              <a:t>Amygdala</a:t>
            </a:r>
          </a:p>
          <a:p>
            <a:pPr algn="ctr"/>
            <a:r>
              <a:rPr lang="en-US" dirty="0">
                <a:solidFill>
                  <a:schemeClr val="accent1"/>
                </a:solidFill>
              </a:rPr>
              <a:t> (</a:t>
            </a:r>
            <a:r>
              <a:rPr lang="en-US" dirty="0" err="1">
                <a:solidFill>
                  <a:schemeClr val="accent1"/>
                </a:solidFill>
              </a:rPr>
              <a:t>CeA</a:t>
            </a:r>
            <a:r>
              <a:rPr lang="en-US" dirty="0">
                <a:solidFill>
                  <a:schemeClr val="accent1"/>
                </a:solidFill>
              </a:rPr>
              <a:t> + BLA)</a:t>
            </a:r>
          </a:p>
          <a:p>
            <a:pPr algn="ctr"/>
            <a:r>
              <a:rPr lang="en-US" i="1" dirty="0">
                <a:solidFill>
                  <a:schemeClr val="accent1"/>
                </a:solidFill>
              </a:rPr>
              <a:t>Hippocampus</a:t>
            </a:r>
          </a:p>
          <a:p>
            <a:pPr algn="ctr"/>
            <a:r>
              <a:rPr lang="en-US" dirty="0">
                <a:solidFill>
                  <a:schemeClr val="accent1"/>
                </a:solidFill>
              </a:rPr>
              <a:t>BNST</a:t>
            </a:r>
          </a:p>
          <a:p>
            <a:pPr algn="ctr"/>
            <a:r>
              <a:rPr lang="en-US" dirty="0" err="1">
                <a:solidFill>
                  <a:schemeClr val="accent1"/>
                </a:solidFill>
              </a:rPr>
              <a:t>Raphé</a:t>
            </a:r>
            <a:r>
              <a:rPr lang="en-US" dirty="0">
                <a:solidFill>
                  <a:schemeClr val="accent1"/>
                </a:solidFill>
              </a:rPr>
              <a:t> Nucleus</a:t>
            </a:r>
          </a:p>
          <a:p>
            <a:pPr algn="ctr"/>
            <a:r>
              <a:rPr lang="en-US" sz="2000" b="1" i="1" u="sng" dirty="0">
                <a:solidFill>
                  <a:srgbClr val="7030A0"/>
                </a:solidFill>
              </a:rPr>
              <a:t>PVN</a:t>
            </a:r>
            <a:endParaRPr lang="en-US" sz="2400" b="1" i="1" u="sng" dirty="0">
              <a:solidFill>
                <a:srgbClr val="7030A0"/>
              </a:solidFill>
            </a:endParaRPr>
          </a:p>
          <a:p>
            <a:pPr algn="ctr"/>
            <a:endParaRPr lang="en-US" sz="2400" b="1" dirty="0">
              <a:solidFill>
                <a:schemeClr val="accent1">
                  <a:lumMod val="50000"/>
                </a:schemeClr>
              </a:solidFill>
            </a:endParaRPr>
          </a:p>
        </p:txBody>
      </p:sp>
      <p:sp>
        <p:nvSpPr>
          <p:cNvPr id="11" name="TextBox 10">
            <a:extLst>
              <a:ext uri="{FF2B5EF4-FFF2-40B4-BE49-F238E27FC236}">
                <a16:creationId xmlns:a16="http://schemas.microsoft.com/office/drawing/2014/main" id="{E5BA0CDE-E22C-0EA8-5C25-5B7133F60C28}"/>
              </a:ext>
            </a:extLst>
          </p:cNvPr>
          <p:cNvSpPr txBox="1"/>
          <p:nvPr/>
        </p:nvSpPr>
        <p:spPr>
          <a:xfrm>
            <a:off x="2859293" y="3556103"/>
            <a:ext cx="2463228" cy="1938992"/>
          </a:xfrm>
          <a:prstGeom prst="rect">
            <a:avLst/>
          </a:prstGeom>
          <a:noFill/>
        </p:spPr>
        <p:txBody>
          <a:bodyPr wrap="square" rtlCol="0">
            <a:spAutoFit/>
          </a:bodyPr>
          <a:lstStyle/>
          <a:p>
            <a:r>
              <a:rPr lang="en-US" sz="2400" dirty="0">
                <a:solidFill>
                  <a:schemeClr val="accent1"/>
                </a:solidFill>
              </a:rPr>
              <a:t>Pituitary gland</a:t>
            </a:r>
          </a:p>
          <a:p>
            <a:r>
              <a:rPr lang="en-US" sz="2400" dirty="0">
                <a:solidFill>
                  <a:schemeClr val="accent1"/>
                </a:solidFill>
              </a:rPr>
              <a:t>Adrenal gland</a:t>
            </a:r>
            <a:endParaRPr lang="en-US" sz="2400" dirty="0">
              <a:solidFill>
                <a:schemeClr val="accent5"/>
              </a:solidFill>
            </a:endParaRPr>
          </a:p>
          <a:p>
            <a:endParaRPr lang="en-US" sz="2400" dirty="0">
              <a:solidFill>
                <a:schemeClr val="accent5"/>
              </a:solidFill>
            </a:endParaRPr>
          </a:p>
          <a:p>
            <a:endParaRPr lang="en-US" sz="2400" dirty="0">
              <a:solidFill>
                <a:schemeClr val="accent1"/>
              </a:solidFill>
            </a:endParaRPr>
          </a:p>
          <a:p>
            <a:endParaRPr lang="en-US" sz="2400" dirty="0">
              <a:solidFill>
                <a:schemeClr val="accent1"/>
              </a:solidFill>
            </a:endParaRPr>
          </a:p>
        </p:txBody>
      </p:sp>
      <p:sp>
        <p:nvSpPr>
          <p:cNvPr id="13" name="TextBox 12">
            <a:extLst>
              <a:ext uri="{FF2B5EF4-FFF2-40B4-BE49-F238E27FC236}">
                <a16:creationId xmlns:a16="http://schemas.microsoft.com/office/drawing/2014/main" id="{57B19D7B-A618-2599-3703-43B642FECA52}"/>
              </a:ext>
            </a:extLst>
          </p:cNvPr>
          <p:cNvSpPr txBox="1"/>
          <p:nvPr/>
        </p:nvSpPr>
        <p:spPr>
          <a:xfrm>
            <a:off x="5269629" y="4822883"/>
            <a:ext cx="1691409" cy="1508105"/>
          </a:xfrm>
          <a:prstGeom prst="rect">
            <a:avLst/>
          </a:prstGeom>
          <a:noFill/>
        </p:spPr>
        <p:txBody>
          <a:bodyPr wrap="square">
            <a:spAutoFit/>
          </a:bodyPr>
          <a:lstStyle/>
          <a:p>
            <a:pPr algn="ctr"/>
            <a:r>
              <a:rPr lang="en-US" sz="2000" b="1" i="1" u="sng" dirty="0">
                <a:solidFill>
                  <a:schemeClr val="accent5"/>
                </a:solidFill>
              </a:rPr>
              <a:t>OT/OXT</a:t>
            </a:r>
          </a:p>
          <a:p>
            <a:pPr algn="ctr"/>
            <a:r>
              <a:rPr lang="en-US" sz="1600" dirty="0">
                <a:solidFill>
                  <a:schemeClr val="accent1">
                    <a:lumMod val="75000"/>
                  </a:schemeClr>
                </a:solidFill>
              </a:rPr>
              <a:t>5-HT</a:t>
            </a:r>
          </a:p>
          <a:p>
            <a:pPr algn="ctr"/>
            <a:r>
              <a:rPr lang="en-US" sz="1600" dirty="0">
                <a:solidFill>
                  <a:schemeClr val="accent1">
                    <a:lumMod val="75000"/>
                  </a:schemeClr>
                </a:solidFill>
              </a:rPr>
              <a:t>NE/Epi</a:t>
            </a:r>
          </a:p>
          <a:p>
            <a:pPr algn="ctr"/>
            <a:r>
              <a:rPr lang="en-US" sz="2000" b="1" i="1" u="sng" dirty="0" err="1">
                <a:solidFill>
                  <a:schemeClr val="accent6"/>
                </a:solidFill>
              </a:rPr>
              <a:t>Orx</a:t>
            </a:r>
            <a:endParaRPr lang="en-US" sz="2000" b="1" i="1" u="sng" dirty="0">
              <a:solidFill>
                <a:schemeClr val="accent6"/>
              </a:solidFill>
            </a:endParaRPr>
          </a:p>
          <a:p>
            <a:pPr algn="ctr"/>
            <a:r>
              <a:rPr lang="en-US" sz="2000" b="1" i="1" dirty="0">
                <a:solidFill>
                  <a:schemeClr val="accent4">
                    <a:lumMod val="75000"/>
                  </a:schemeClr>
                </a:solidFill>
              </a:rPr>
              <a:t>Opioids</a:t>
            </a:r>
            <a:endParaRPr lang="en-US" sz="1600" b="1" i="1" dirty="0">
              <a:solidFill>
                <a:schemeClr val="accent4">
                  <a:lumMod val="75000"/>
                </a:schemeClr>
              </a:solidFill>
            </a:endParaRPr>
          </a:p>
        </p:txBody>
      </p:sp>
      <p:sp>
        <p:nvSpPr>
          <p:cNvPr id="17" name="Oval 16">
            <a:extLst>
              <a:ext uri="{FF2B5EF4-FFF2-40B4-BE49-F238E27FC236}">
                <a16:creationId xmlns:a16="http://schemas.microsoft.com/office/drawing/2014/main" id="{ADC23B6C-2A24-60B3-4B27-F1DD04453008}"/>
              </a:ext>
            </a:extLst>
          </p:cNvPr>
          <p:cNvSpPr/>
          <p:nvPr/>
        </p:nvSpPr>
        <p:spPr>
          <a:xfrm>
            <a:off x="4903130" y="2484401"/>
            <a:ext cx="5146034" cy="437359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55F2D21-28AA-A925-6000-73E2B5B41773}"/>
              </a:ext>
            </a:extLst>
          </p:cNvPr>
          <p:cNvSpPr txBox="1"/>
          <p:nvPr/>
        </p:nvSpPr>
        <p:spPr>
          <a:xfrm>
            <a:off x="2859293" y="4254009"/>
            <a:ext cx="2463227" cy="1938992"/>
          </a:xfrm>
          <a:prstGeom prst="rect">
            <a:avLst/>
          </a:prstGeom>
          <a:noFill/>
        </p:spPr>
        <p:txBody>
          <a:bodyPr wrap="square">
            <a:spAutoFit/>
          </a:bodyPr>
          <a:lstStyle/>
          <a:p>
            <a:r>
              <a:rPr lang="en-US" sz="2400" dirty="0">
                <a:solidFill>
                  <a:schemeClr val="accent1">
                    <a:lumMod val="75000"/>
                  </a:schemeClr>
                </a:solidFill>
              </a:rPr>
              <a:t>CRF/CRH</a:t>
            </a:r>
          </a:p>
          <a:p>
            <a:r>
              <a:rPr lang="en-US" sz="2400" dirty="0">
                <a:solidFill>
                  <a:schemeClr val="accent1">
                    <a:lumMod val="75000"/>
                  </a:schemeClr>
                </a:solidFill>
              </a:rPr>
              <a:t>POMC</a:t>
            </a:r>
          </a:p>
          <a:p>
            <a:r>
              <a:rPr lang="en-US" sz="2400" dirty="0">
                <a:solidFill>
                  <a:schemeClr val="accent1">
                    <a:lumMod val="75000"/>
                  </a:schemeClr>
                </a:solidFill>
              </a:rPr>
              <a:t>ACTH</a:t>
            </a:r>
          </a:p>
          <a:p>
            <a:r>
              <a:rPr lang="en-US" sz="2400" dirty="0">
                <a:solidFill>
                  <a:schemeClr val="accent1">
                    <a:lumMod val="75000"/>
                  </a:schemeClr>
                </a:solidFill>
              </a:rPr>
              <a:t>Cortisol (F)</a:t>
            </a:r>
          </a:p>
          <a:p>
            <a:r>
              <a:rPr lang="en-US" sz="2400" dirty="0" err="1">
                <a:solidFill>
                  <a:schemeClr val="accent1">
                    <a:lumMod val="75000"/>
                  </a:schemeClr>
                </a:solidFill>
              </a:rPr>
              <a:t>Urocortins</a:t>
            </a:r>
            <a:endParaRPr lang="en-US" sz="2400" dirty="0">
              <a:solidFill>
                <a:schemeClr val="accent1">
                  <a:lumMod val="75000"/>
                </a:schemeClr>
              </a:solidFill>
            </a:endParaRPr>
          </a:p>
        </p:txBody>
      </p:sp>
      <p:sp>
        <p:nvSpPr>
          <p:cNvPr id="21" name="TextBox 20">
            <a:extLst>
              <a:ext uri="{FF2B5EF4-FFF2-40B4-BE49-F238E27FC236}">
                <a16:creationId xmlns:a16="http://schemas.microsoft.com/office/drawing/2014/main" id="{4E4D88F3-3304-34B3-4C37-37CB03B244FC}"/>
              </a:ext>
            </a:extLst>
          </p:cNvPr>
          <p:cNvSpPr txBox="1"/>
          <p:nvPr/>
        </p:nvSpPr>
        <p:spPr>
          <a:xfrm>
            <a:off x="7366357" y="4647436"/>
            <a:ext cx="2241947" cy="461665"/>
          </a:xfrm>
          <a:prstGeom prst="rect">
            <a:avLst/>
          </a:prstGeom>
          <a:noFill/>
        </p:spPr>
        <p:txBody>
          <a:bodyPr wrap="square">
            <a:spAutoFit/>
          </a:bodyPr>
          <a:lstStyle/>
          <a:p>
            <a:r>
              <a:rPr lang="en-US" sz="2400" dirty="0">
                <a:solidFill>
                  <a:schemeClr val="accent1">
                    <a:lumMod val="75000"/>
                  </a:schemeClr>
                </a:solidFill>
              </a:rPr>
              <a:t>Dopamine (DA)</a:t>
            </a:r>
          </a:p>
        </p:txBody>
      </p:sp>
      <p:sp>
        <p:nvSpPr>
          <p:cNvPr id="4" name="TextBox 3">
            <a:extLst>
              <a:ext uri="{FF2B5EF4-FFF2-40B4-BE49-F238E27FC236}">
                <a16:creationId xmlns:a16="http://schemas.microsoft.com/office/drawing/2014/main" id="{968D1502-4109-6F9B-ED45-57B89FA67FDE}"/>
              </a:ext>
            </a:extLst>
          </p:cNvPr>
          <p:cNvSpPr txBox="1"/>
          <p:nvPr/>
        </p:nvSpPr>
        <p:spPr>
          <a:xfrm>
            <a:off x="10231791" y="5495095"/>
            <a:ext cx="1720276" cy="923330"/>
          </a:xfrm>
          <a:prstGeom prst="rect">
            <a:avLst/>
          </a:prstGeom>
          <a:solidFill>
            <a:schemeClr val="tx2">
              <a:lumMod val="60000"/>
              <a:lumOff val="40000"/>
            </a:schemeClr>
          </a:solidFill>
          <a:ln w="28575">
            <a:solidFill>
              <a:schemeClr val="accent1">
                <a:lumMod val="50000"/>
              </a:schemeClr>
            </a:solidFill>
          </a:ln>
        </p:spPr>
        <p:txBody>
          <a:bodyPr wrap="square" rtlCol="0">
            <a:spAutoFit/>
          </a:bodyPr>
          <a:lstStyle/>
          <a:p>
            <a:pPr algn="ctr"/>
            <a:r>
              <a:rPr lang="en-US" b="1" dirty="0">
                <a:solidFill>
                  <a:schemeClr val="bg1"/>
                </a:solidFill>
              </a:rPr>
              <a:t>What other modulators are involved? </a:t>
            </a:r>
          </a:p>
        </p:txBody>
      </p:sp>
    </p:spTree>
    <p:extLst>
      <p:ext uri="{BB962C8B-B14F-4D97-AF65-F5344CB8AC3E}">
        <p14:creationId xmlns:p14="http://schemas.microsoft.com/office/powerpoint/2010/main" val="58600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9" grpId="0"/>
      <p:bldP spid="21"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931D-5EBC-39CB-71C1-187DA58BEEC7}"/>
              </a:ext>
            </a:extLst>
          </p:cNvPr>
          <p:cNvSpPr>
            <a:spLocks noGrp="1"/>
          </p:cNvSpPr>
          <p:nvPr>
            <p:ph type="title"/>
          </p:nvPr>
        </p:nvSpPr>
        <p:spPr>
          <a:xfrm>
            <a:off x="0" y="334024"/>
            <a:ext cx="5948312" cy="1325563"/>
          </a:xfrm>
        </p:spPr>
        <p:txBody>
          <a:bodyPr>
            <a:normAutofit/>
          </a:bodyPr>
          <a:lstStyle/>
          <a:p>
            <a:pPr algn="ctr"/>
            <a:r>
              <a:rPr lang="en-US" sz="4000" b="1" dirty="0">
                <a:solidFill>
                  <a:schemeClr val="accent1">
                    <a:lumMod val="50000"/>
                  </a:schemeClr>
                </a:solidFill>
              </a:rPr>
              <a:t>What Is Known?</a:t>
            </a:r>
          </a:p>
        </p:txBody>
      </p:sp>
      <p:sp>
        <p:nvSpPr>
          <p:cNvPr id="3" name="Content Placeholder 2">
            <a:extLst>
              <a:ext uri="{FF2B5EF4-FFF2-40B4-BE49-F238E27FC236}">
                <a16:creationId xmlns:a16="http://schemas.microsoft.com/office/drawing/2014/main" id="{812F4F8B-27E1-BE7F-DE66-4CB4B4EA0D4D}"/>
              </a:ext>
            </a:extLst>
          </p:cNvPr>
          <p:cNvSpPr>
            <a:spLocks noGrp="1"/>
          </p:cNvSpPr>
          <p:nvPr>
            <p:ph idx="1"/>
          </p:nvPr>
        </p:nvSpPr>
        <p:spPr>
          <a:xfrm>
            <a:off x="191644" y="1450110"/>
            <a:ext cx="5867503" cy="5407890"/>
          </a:xfrm>
        </p:spPr>
        <p:txBody>
          <a:bodyPr>
            <a:normAutofit lnSpcReduction="10000"/>
          </a:bodyPr>
          <a:lstStyle/>
          <a:p>
            <a:r>
              <a:rPr lang="en-US" sz="3200" dirty="0">
                <a:solidFill>
                  <a:srgbClr val="C00000"/>
                </a:solidFill>
                <a:latin typeface="Aharoni" panose="02010803020104030203" pitchFamily="2" charset="-79"/>
                <a:cs typeface="Aharoni" panose="02010803020104030203" pitchFamily="2" charset="-79"/>
              </a:rPr>
              <a:t>Stress</a:t>
            </a:r>
            <a:r>
              <a:rPr lang="en-US" sz="3200" dirty="0">
                <a:solidFill>
                  <a:schemeClr val="accent1">
                    <a:lumMod val="50000"/>
                  </a:schemeClr>
                </a:solidFill>
              </a:rPr>
              <a:t>, </a:t>
            </a:r>
            <a:r>
              <a:rPr lang="en-US" sz="3200" b="1" dirty="0">
                <a:solidFill>
                  <a:schemeClr val="accent2"/>
                </a:solidFill>
                <a:latin typeface="Algerian" panose="04020705040A02060702" pitchFamily="82" charset="0"/>
              </a:rPr>
              <a:t>Addiction</a:t>
            </a:r>
            <a:r>
              <a:rPr lang="en-US" sz="3200" dirty="0">
                <a:solidFill>
                  <a:schemeClr val="accent1">
                    <a:lumMod val="50000"/>
                  </a:schemeClr>
                </a:solidFill>
              </a:rPr>
              <a:t>, </a:t>
            </a:r>
            <a:r>
              <a:rPr lang="en-US" sz="3200" dirty="0">
                <a:solidFill>
                  <a:srgbClr val="7030A0"/>
                </a:solidFill>
                <a:latin typeface="Arial Black" panose="020B0A04020102020204" pitchFamily="34" charset="0"/>
              </a:rPr>
              <a:t>Reward </a:t>
            </a:r>
            <a:r>
              <a:rPr lang="en-US" sz="3200" dirty="0">
                <a:solidFill>
                  <a:schemeClr val="accent1">
                    <a:lumMod val="50000"/>
                  </a:schemeClr>
                </a:solidFill>
              </a:rPr>
              <a:t>go hand-in-hand!</a:t>
            </a:r>
          </a:p>
          <a:p>
            <a:pPr lvl="1"/>
            <a:r>
              <a:rPr lang="en-US" sz="2800" dirty="0">
                <a:solidFill>
                  <a:schemeClr val="accent1">
                    <a:lumMod val="50000"/>
                  </a:schemeClr>
                </a:solidFill>
              </a:rPr>
              <a:t>Modulated by the </a:t>
            </a:r>
            <a:r>
              <a:rPr lang="en-US" sz="2800" b="1" i="1" dirty="0">
                <a:solidFill>
                  <a:schemeClr val="accent6"/>
                </a:solidFill>
              </a:rPr>
              <a:t>Orexin</a:t>
            </a:r>
            <a:r>
              <a:rPr lang="en-US" sz="2800" dirty="0">
                <a:solidFill>
                  <a:schemeClr val="accent1">
                    <a:lumMod val="50000"/>
                  </a:schemeClr>
                </a:solidFill>
              </a:rPr>
              <a:t> Circuitry</a:t>
            </a:r>
          </a:p>
          <a:p>
            <a:r>
              <a:rPr lang="en-US" sz="3200" dirty="0">
                <a:solidFill>
                  <a:schemeClr val="accent1">
                    <a:lumMod val="50000"/>
                  </a:schemeClr>
                </a:solidFill>
              </a:rPr>
              <a:t>Long-term exposure impacts:</a:t>
            </a:r>
          </a:p>
          <a:p>
            <a:pPr lvl="1"/>
            <a:r>
              <a:rPr lang="en-US" sz="3200" dirty="0">
                <a:solidFill>
                  <a:schemeClr val="accent1">
                    <a:lumMod val="50000"/>
                  </a:schemeClr>
                </a:solidFill>
              </a:rPr>
              <a:t>Learning</a:t>
            </a:r>
          </a:p>
          <a:p>
            <a:pPr lvl="1"/>
            <a:r>
              <a:rPr lang="en-US" sz="3200" dirty="0">
                <a:solidFill>
                  <a:schemeClr val="accent1">
                    <a:lumMod val="50000"/>
                  </a:schemeClr>
                </a:solidFill>
              </a:rPr>
              <a:t>Judgement</a:t>
            </a:r>
          </a:p>
          <a:p>
            <a:pPr lvl="1"/>
            <a:r>
              <a:rPr lang="en-US" sz="3200" dirty="0">
                <a:solidFill>
                  <a:schemeClr val="accent1">
                    <a:lumMod val="50000"/>
                  </a:schemeClr>
                </a:solidFill>
              </a:rPr>
              <a:t>Decision-making</a:t>
            </a:r>
          </a:p>
          <a:p>
            <a:pPr lvl="1"/>
            <a:r>
              <a:rPr lang="en-US" sz="3200" dirty="0">
                <a:solidFill>
                  <a:schemeClr val="accent1">
                    <a:lumMod val="50000"/>
                  </a:schemeClr>
                </a:solidFill>
              </a:rPr>
              <a:t>Memory</a:t>
            </a:r>
          </a:p>
          <a:p>
            <a:pPr lvl="1"/>
            <a:r>
              <a:rPr lang="en-US" sz="3200" dirty="0">
                <a:solidFill>
                  <a:schemeClr val="accent1">
                    <a:lumMod val="50000"/>
                  </a:schemeClr>
                </a:solidFill>
              </a:rPr>
              <a:t>Behavior</a:t>
            </a:r>
          </a:p>
          <a:p>
            <a:r>
              <a:rPr lang="en-US" sz="3600" dirty="0">
                <a:solidFill>
                  <a:schemeClr val="accent1">
                    <a:lumMod val="50000"/>
                  </a:schemeClr>
                </a:solidFill>
              </a:rPr>
              <a:t>Rise in specific addictions </a:t>
            </a:r>
          </a:p>
          <a:p>
            <a:pPr lvl="1"/>
            <a:r>
              <a:rPr lang="en-US" sz="3200" dirty="0">
                <a:solidFill>
                  <a:schemeClr val="accent4">
                    <a:lumMod val="75000"/>
                  </a:schemeClr>
                </a:solidFill>
              </a:rPr>
              <a:t>Opioid Use Disorder</a:t>
            </a:r>
          </a:p>
        </p:txBody>
      </p:sp>
      <p:pic>
        <p:nvPicPr>
          <p:cNvPr id="4" name="Picture 3">
            <a:extLst>
              <a:ext uri="{FF2B5EF4-FFF2-40B4-BE49-F238E27FC236}">
                <a16:creationId xmlns:a16="http://schemas.microsoft.com/office/drawing/2014/main" id="{8C55E727-C5C2-3BE9-DB0F-BF35DA5175DA}"/>
              </a:ext>
            </a:extLst>
          </p:cNvPr>
          <p:cNvPicPr>
            <a:picLocks noChangeAspect="1"/>
          </p:cNvPicPr>
          <p:nvPr/>
        </p:nvPicPr>
        <p:blipFill rotWithShape="1">
          <a:blip r:embed="rId3"/>
          <a:srcRect l="12690" t="-1" r="16118" b="-1"/>
          <a:stretch/>
        </p:blipFill>
        <p:spPr>
          <a:xfrm>
            <a:off x="6089174" y="0"/>
            <a:ext cx="6102825" cy="6858000"/>
          </a:xfrm>
          <a:prstGeom prst="rect">
            <a:avLst/>
          </a:prstGeom>
        </p:spPr>
      </p:pic>
      <p:sp>
        <p:nvSpPr>
          <p:cNvPr id="9" name="Speech Bubble: Oval 8">
            <a:extLst>
              <a:ext uri="{FF2B5EF4-FFF2-40B4-BE49-F238E27FC236}">
                <a16:creationId xmlns:a16="http://schemas.microsoft.com/office/drawing/2014/main" id="{F3DB0CB8-80DE-F7A6-94BD-64B41FC75C36}"/>
              </a:ext>
            </a:extLst>
          </p:cNvPr>
          <p:cNvSpPr/>
          <p:nvPr/>
        </p:nvSpPr>
        <p:spPr>
          <a:xfrm>
            <a:off x="8866910" y="0"/>
            <a:ext cx="3103418" cy="1551709"/>
          </a:xfrm>
          <a:prstGeom prst="wedgeEllipseCallout">
            <a:avLst>
              <a:gd name="adj1" fmla="val 5357"/>
              <a:gd name="adj2" fmla="val 72619"/>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2C0FAD8-E9DA-DCA2-D8D3-034AF7272924}"/>
              </a:ext>
            </a:extLst>
          </p:cNvPr>
          <p:cNvSpPr txBox="1"/>
          <p:nvPr/>
        </p:nvSpPr>
        <p:spPr>
          <a:xfrm>
            <a:off x="9130146" y="175689"/>
            <a:ext cx="2576945" cy="1200329"/>
          </a:xfrm>
          <a:prstGeom prst="rect">
            <a:avLst/>
          </a:prstGeom>
          <a:noFill/>
        </p:spPr>
        <p:txBody>
          <a:bodyPr wrap="square" rtlCol="0">
            <a:spAutoFit/>
          </a:bodyPr>
          <a:lstStyle/>
          <a:p>
            <a:pPr algn="ctr"/>
            <a:r>
              <a:rPr lang="en-US" sz="2400" b="1" dirty="0">
                <a:solidFill>
                  <a:schemeClr val="accent1">
                    <a:lumMod val="50000"/>
                  </a:schemeClr>
                </a:solidFill>
              </a:rPr>
              <a:t>Stress, Addiction, Reward…</a:t>
            </a:r>
          </a:p>
          <a:p>
            <a:pPr algn="ctr"/>
            <a:r>
              <a:rPr lang="en-US" sz="2400" b="1" dirty="0">
                <a:solidFill>
                  <a:schemeClr val="accent1">
                    <a:lumMod val="50000"/>
                  </a:schemeClr>
                </a:solidFill>
              </a:rPr>
              <a:t> “Oh My!”</a:t>
            </a:r>
            <a:endParaRPr lang="en-US" sz="2400" dirty="0"/>
          </a:p>
        </p:txBody>
      </p:sp>
    </p:spTree>
    <p:extLst>
      <p:ext uri="{BB962C8B-B14F-4D97-AF65-F5344CB8AC3E}">
        <p14:creationId xmlns:p14="http://schemas.microsoft.com/office/powerpoint/2010/main" val="2593953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2F4F8B-27E1-BE7F-DE66-4CB4B4EA0D4D}"/>
              </a:ext>
            </a:extLst>
          </p:cNvPr>
          <p:cNvSpPr>
            <a:spLocks noGrp="1"/>
          </p:cNvSpPr>
          <p:nvPr>
            <p:ph idx="1"/>
          </p:nvPr>
        </p:nvSpPr>
        <p:spPr>
          <a:xfrm>
            <a:off x="69129" y="1678831"/>
            <a:ext cx="4980854" cy="4800023"/>
          </a:xfrm>
        </p:spPr>
        <p:txBody>
          <a:bodyPr>
            <a:normAutofit fontScale="92500"/>
          </a:bodyPr>
          <a:lstStyle/>
          <a:p>
            <a:r>
              <a:rPr lang="en-US" sz="3200" b="1" dirty="0">
                <a:solidFill>
                  <a:schemeClr val="accent2"/>
                </a:solidFill>
                <a:latin typeface="Algerian" panose="04020705040A02060702" pitchFamily="82" charset="0"/>
              </a:rPr>
              <a:t>Addiction</a:t>
            </a:r>
            <a:r>
              <a:rPr lang="en-US" sz="3200" b="1" dirty="0">
                <a:solidFill>
                  <a:schemeClr val="accent1">
                    <a:lumMod val="50000"/>
                  </a:schemeClr>
                </a:solidFill>
                <a:latin typeface="Algerian" panose="04020705040A02060702" pitchFamily="82" charset="0"/>
              </a:rPr>
              <a:t> </a:t>
            </a:r>
            <a:r>
              <a:rPr lang="en-US" sz="3200" dirty="0">
                <a:solidFill>
                  <a:schemeClr val="accent1">
                    <a:lumMod val="50000"/>
                  </a:schemeClr>
                </a:solidFill>
              </a:rPr>
              <a:t>to Opioids</a:t>
            </a:r>
          </a:p>
          <a:p>
            <a:pPr lvl="1"/>
            <a:r>
              <a:rPr lang="en-US" sz="3200" dirty="0">
                <a:solidFill>
                  <a:schemeClr val="accent4">
                    <a:lumMod val="75000"/>
                  </a:schemeClr>
                </a:solidFill>
              </a:rPr>
              <a:t>Opioid Use Disorder (OUD)</a:t>
            </a:r>
            <a:r>
              <a:rPr lang="en-US" sz="3200" i="1" dirty="0">
                <a:solidFill>
                  <a:schemeClr val="accent4">
                    <a:lumMod val="75000"/>
                  </a:schemeClr>
                </a:solidFill>
              </a:rPr>
              <a:t> </a:t>
            </a:r>
            <a:r>
              <a:rPr lang="en-US" sz="3200" dirty="0">
                <a:solidFill>
                  <a:schemeClr val="accent1">
                    <a:lumMod val="50000"/>
                  </a:schemeClr>
                </a:solidFill>
              </a:rPr>
              <a:t>continues to rise</a:t>
            </a:r>
          </a:p>
          <a:p>
            <a:pPr lvl="2"/>
            <a:r>
              <a:rPr lang="en-US" sz="2800" dirty="0">
                <a:solidFill>
                  <a:schemeClr val="accent1">
                    <a:lumMod val="50000"/>
                  </a:schemeClr>
                </a:solidFill>
              </a:rPr>
              <a:t>Fentanyl</a:t>
            </a:r>
          </a:p>
          <a:p>
            <a:pPr lvl="2"/>
            <a:r>
              <a:rPr lang="en-US" sz="2800" dirty="0">
                <a:solidFill>
                  <a:schemeClr val="accent1">
                    <a:lumMod val="50000"/>
                  </a:schemeClr>
                </a:solidFill>
              </a:rPr>
              <a:t>Heroin</a:t>
            </a:r>
          </a:p>
          <a:p>
            <a:pPr lvl="2"/>
            <a:r>
              <a:rPr lang="en-US" sz="2800" dirty="0">
                <a:solidFill>
                  <a:schemeClr val="accent1">
                    <a:lumMod val="50000"/>
                  </a:schemeClr>
                </a:solidFill>
              </a:rPr>
              <a:t>Hydrocodone</a:t>
            </a:r>
          </a:p>
          <a:p>
            <a:pPr lvl="2"/>
            <a:r>
              <a:rPr lang="en-US" sz="2800" dirty="0">
                <a:solidFill>
                  <a:schemeClr val="accent1">
                    <a:lumMod val="50000"/>
                  </a:schemeClr>
                </a:solidFill>
              </a:rPr>
              <a:t>Oxycodone</a:t>
            </a:r>
          </a:p>
          <a:p>
            <a:pPr lvl="2"/>
            <a:r>
              <a:rPr lang="en-US" sz="2800" dirty="0">
                <a:solidFill>
                  <a:schemeClr val="accent1">
                    <a:lumMod val="50000"/>
                  </a:schemeClr>
                </a:solidFill>
              </a:rPr>
              <a:t>Morphine</a:t>
            </a:r>
          </a:p>
          <a:p>
            <a:r>
              <a:rPr lang="en-US" sz="3600" dirty="0">
                <a:solidFill>
                  <a:schemeClr val="accent1">
                    <a:lumMod val="50000"/>
                  </a:schemeClr>
                </a:solidFill>
              </a:rPr>
              <a:t>Contingency management </a:t>
            </a:r>
          </a:p>
          <a:p>
            <a:pPr lvl="1"/>
            <a:r>
              <a:rPr lang="en-US" sz="3200" dirty="0">
                <a:solidFill>
                  <a:schemeClr val="accent1">
                    <a:lumMod val="50000"/>
                  </a:schemeClr>
                </a:solidFill>
              </a:rPr>
              <a:t>Low success rates</a:t>
            </a:r>
          </a:p>
        </p:txBody>
      </p:sp>
      <p:pic>
        <p:nvPicPr>
          <p:cNvPr id="5" name="Picture 4">
            <a:extLst>
              <a:ext uri="{FF2B5EF4-FFF2-40B4-BE49-F238E27FC236}">
                <a16:creationId xmlns:a16="http://schemas.microsoft.com/office/drawing/2014/main" id="{A1DD3712-360E-DCB2-EA66-17EBAFFEC50B}"/>
              </a:ext>
            </a:extLst>
          </p:cNvPr>
          <p:cNvPicPr>
            <a:picLocks noChangeAspect="1"/>
          </p:cNvPicPr>
          <p:nvPr/>
        </p:nvPicPr>
        <p:blipFill>
          <a:blip r:embed="rId3"/>
          <a:stretch>
            <a:fillRect/>
          </a:stretch>
        </p:blipFill>
        <p:spPr>
          <a:xfrm>
            <a:off x="4854000" y="1699924"/>
            <a:ext cx="7340601" cy="51482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351BE291-648B-2D19-E56C-CEC3122AACE8}"/>
              </a:ext>
            </a:extLst>
          </p:cNvPr>
          <p:cNvSpPr txBox="1"/>
          <p:nvPr/>
        </p:nvSpPr>
        <p:spPr>
          <a:xfrm>
            <a:off x="2664691" y="6499947"/>
            <a:ext cx="6105236" cy="369332"/>
          </a:xfrm>
          <a:prstGeom prst="rect">
            <a:avLst/>
          </a:prstGeom>
          <a:noFill/>
        </p:spPr>
        <p:txBody>
          <a:bodyPr wrap="square">
            <a:spAutoFit/>
          </a:bodyPr>
          <a:lstStyle/>
          <a:p>
            <a:r>
              <a:rPr lang="en-US" dirty="0">
                <a:solidFill>
                  <a:schemeClr val="accent1">
                    <a:lumMod val="60000"/>
                    <a:lumOff val="40000"/>
                  </a:schemeClr>
                </a:solidFill>
              </a:rPr>
              <a:t>Source: CDC WONDER</a:t>
            </a:r>
          </a:p>
        </p:txBody>
      </p:sp>
      <p:sp>
        <p:nvSpPr>
          <p:cNvPr id="10" name="Title 1">
            <a:extLst>
              <a:ext uri="{FF2B5EF4-FFF2-40B4-BE49-F238E27FC236}">
                <a16:creationId xmlns:a16="http://schemas.microsoft.com/office/drawing/2014/main" id="{288F00C3-61F9-90D7-6BDC-6622F2087B3B}"/>
              </a:ext>
            </a:extLst>
          </p:cNvPr>
          <p:cNvSpPr txBox="1">
            <a:spLocks/>
          </p:cNvSpPr>
          <p:nvPr/>
        </p:nvSpPr>
        <p:spPr>
          <a:xfrm>
            <a:off x="838200" y="3743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1">
                    <a:lumMod val="50000"/>
                  </a:schemeClr>
                </a:solidFill>
              </a:rPr>
              <a:t>What is Known?</a:t>
            </a:r>
          </a:p>
        </p:txBody>
      </p:sp>
    </p:spTree>
    <p:extLst>
      <p:ext uri="{BB962C8B-B14F-4D97-AF65-F5344CB8AC3E}">
        <p14:creationId xmlns:p14="http://schemas.microsoft.com/office/powerpoint/2010/main" val="465195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931D-5EBC-39CB-71C1-187DA58BEEC7}"/>
              </a:ext>
            </a:extLst>
          </p:cNvPr>
          <p:cNvSpPr>
            <a:spLocks noGrp="1"/>
          </p:cNvSpPr>
          <p:nvPr>
            <p:ph type="title"/>
          </p:nvPr>
        </p:nvSpPr>
        <p:spPr>
          <a:xfrm>
            <a:off x="-185195" y="154356"/>
            <a:ext cx="2458789" cy="906627"/>
          </a:xfrm>
        </p:spPr>
        <p:txBody>
          <a:bodyPr>
            <a:normAutofit/>
          </a:bodyPr>
          <a:lstStyle/>
          <a:p>
            <a:pPr algn="ctr"/>
            <a:r>
              <a:rPr lang="en-US" sz="4000" b="1" dirty="0">
                <a:solidFill>
                  <a:schemeClr val="accent1">
                    <a:lumMod val="50000"/>
                  </a:schemeClr>
                </a:solidFill>
              </a:rPr>
              <a:t>Theme </a:t>
            </a:r>
            <a:endParaRPr lang="en-US" sz="4000" b="1" dirty="0">
              <a:solidFill>
                <a:schemeClr val="accent1">
                  <a:lumMod val="60000"/>
                  <a:lumOff val="40000"/>
                </a:schemeClr>
              </a:solidFill>
            </a:endParaRPr>
          </a:p>
        </p:txBody>
      </p:sp>
      <p:sp>
        <p:nvSpPr>
          <p:cNvPr id="3" name="Content Placeholder 2">
            <a:extLst>
              <a:ext uri="{FF2B5EF4-FFF2-40B4-BE49-F238E27FC236}">
                <a16:creationId xmlns:a16="http://schemas.microsoft.com/office/drawing/2014/main" id="{812F4F8B-27E1-BE7F-DE66-4CB4B4EA0D4D}"/>
              </a:ext>
            </a:extLst>
          </p:cNvPr>
          <p:cNvSpPr>
            <a:spLocks noGrp="1"/>
          </p:cNvSpPr>
          <p:nvPr>
            <p:ph idx="1"/>
          </p:nvPr>
        </p:nvSpPr>
        <p:spPr>
          <a:xfrm>
            <a:off x="838200" y="1296366"/>
            <a:ext cx="10515600" cy="4953964"/>
          </a:xfrm>
        </p:spPr>
        <p:txBody>
          <a:bodyPr>
            <a:noAutofit/>
          </a:bodyPr>
          <a:lstStyle/>
          <a:p>
            <a:pPr marL="0" indent="0" algn="ctr">
              <a:buNone/>
            </a:pPr>
            <a:r>
              <a:rPr lang="en-US" sz="5400" b="1" dirty="0">
                <a:solidFill>
                  <a:schemeClr val="accent1"/>
                </a:solidFill>
              </a:rPr>
              <a:t>Oxytocin</a:t>
            </a:r>
            <a:r>
              <a:rPr lang="en-US" sz="5400" b="1" dirty="0">
                <a:solidFill>
                  <a:schemeClr val="accent1">
                    <a:lumMod val="50000"/>
                  </a:schemeClr>
                </a:solidFill>
              </a:rPr>
              <a:t> and </a:t>
            </a:r>
            <a:r>
              <a:rPr lang="en-US" sz="5400" b="1" dirty="0">
                <a:solidFill>
                  <a:schemeClr val="accent6">
                    <a:lumMod val="75000"/>
                  </a:schemeClr>
                </a:solidFill>
              </a:rPr>
              <a:t>Orexin</a:t>
            </a:r>
            <a:r>
              <a:rPr lang="en-US" sz="5400" b="1" dirty="0">
                <a:solidFill>
                  <a:schemeClr val="accent1">
                    <a:lumMod val="50000"/>
                  </a:schemeClr>
                </a:solidFill>
              </a:rPr>
              <a:t> Systems bidirectionally </a:t>
            </a:r>
            <a:r>
              <a:rPr lang="en-US" sz="5400" b="1" i="1" dirty="0">
                <a:solidFill>
                  <a:schemeClr val="accent1">
                    <a:lumMod val="50000"/>
                  </a:schemeClr>
                </a:solidFill>
              </a:rPr>
              <a:t>regulate</a:t>
            </a:r>
            <a:r>
              <a:rPr lang="en-US" sz="5400" b="1" dirty="0">
                <a:solidFill>
                  <a:schemeClr val="accent1">
                    <a:lumMod val="50000"/>
                  </a:schemeClr>
                </a:solidFill>
              </a:rPr>
              <a:t> </a:t>
            </a:r>
            <a:r>
              <a:rPr lang="en-US" sz="5400" b="1" dirty="0">
                <a:solidFill>
                  <a:srgbClr val="7030A0"/>
                </a:solidFill>
              </a:rPr>
              <a:t>reward-seeking</a:t>
            </a:r>
            <a:r>
              <a:rPr lang="en-US" sz="5400" b="1" dirty="0">
                <a:solidFill>
                  <a:schemeClr val="accent1">
                    <a:lumMod val="50000"/>
                  </a:schemeClr>
                </a:solidFill>
              </a:rPr>
              <a:t> behaviors in </a:t>
            </a:r>
            <a:r>
              <a:rPr lang="en-US" sz="5400" b="1" dirty="0">
                <a:solidFill>
                  <a:schemeClr val="accent2"/>
                </a:solidFill>
              </a:rPr>
              <a:t>addiction</a:t>
            </a:r>
          </a:p>
          <a:p>
            <a:pPr marL="0" indent="0" algn="ctr">
              <a:buNone/>
            </a:pPr>
            <a:endParaRPr lang="en-US" sz="5400" b="1" dirty="0">
              <a:solidFill>
                <a:schemeClr val="accent1">
                  <a:lumMod val="50000"/>
                </a:schemeClr>
              </a:solidFill>
            </a:endParaRPr>
          </a:p>
          <a:p>
            <a:pPr marL="0" indent="0" algn="ctr">
              <a:buNone/>
            </a:pPr>
            <a:r>
              <a:rPr lang="en-US" sz="4000" b="1" dirty="0">
                <a:solidFill>
                  <a:schemeClr val="accent1">
                    <a:lumMod val="50000"/>
                  </a:schemeClr>
                </a:solidFill>
              </a:rPr>
              <a:t>via a pool of </a:t>
            </a:r>
            <a:r>
              <a:rPr lang="en-US" sz="4000" b="1" u="sng" dirty="0">
                <a:solidFill>
                  <a:schemeClr val="accent6"/>
                </a:solidFill>
              </a:rPr>
              <a:t>reserve Orexin neurons</a:t>
            </a:r>
          </a:p>
        </p:txBody>
      </p:sp>
    </p:spTree>
    <p:extLst>
      <p:ext uri="{BB962C8B-B14F-4D97-AF65-F5344CB8AC3E}">
        <p14:creationId xmlns:p14="http://schemas.microsoft.com/office/powerpoint/2010/main" val="318843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2F4F8B-27E1-BE7F-DE66-4CB4B4EA0D4D}"/>
              </a:ext>
            </a:extLst>
          </p:cNvPr>
          <p:cNvSpPr>
            <a:spLocks noGrp="1"/>
          </p:cNvSpPr>
          <p:nvPr>
            <p:ph idx="1"/>
          </p:nvPr>
        </p:nvSpPr>
        <p:spPr>
          <a:xfrm>
            <a:off x="142875" y="1413164"/>
            <a:ext cx="11845925" cy="5310909"/>
          </a:xfrm>
        </p:spPr>
        <p:txBody>
          <a:bodyPr>
            <a:normAutofit/>
          </a:bodyPr>
          <a:lstStyle/>
          <a:p>
            <a:pPr>
              <a:lnSpc>
                <a:spcPct val="150000"/>
              </a:lnSpc>
            </a:pPr>
            <a:r>
              <a:rPr lang="en-US" sz="3200" dirty="0">
                <a:solidFill>
                  <a:schemeClr val="accent1">
                    <a:lumMod val="50000"/>
                  </a:schemeClr>
                </a:solidFill>
              </a:rPr>
              <a:t>How can we effectively treat OUD?</a:t>
            </a:r>
          </a:p>
          <a:p>
            <a:pPr lvl="1">
              <a:lnSpc>
                <a:spcPct val="150000"/>
              </a:lnSpc>
              <a:spcBef>
                <a:spcPts val="0"/>
              </a:spcBef>
            </a:pPr>
            <a:r>
              <a:rPr lang="en-US" sz="3200" dirty="0">
                <a:solidFill>
                  <a:schemeClr val="accent1">
                    <a:lumMod val="50000"/>
                  </a:schemeClr>
                </a:solidFill>
              </a:rPr>
              <a:t>Understand OXT and </a:t>
            </a:r>
            <a:r>
              <a:rPr lang="en-US" sz="3200" dirty="0" err="1">
                <a:solidFill>
                  <a:schemeClr val="accent1">
                    <a:lumMod val="50000"/>
                  </a:schemeClr>
                </a:solidFill>
              </a:rPr>
              <a:t>Orx</a:t>
            </a:r>
            <a:r>
              <a:rPr lang="en-US" sz="3200" dirty="0">
                <a:solidFill>
                  <a:schemeClr val="accent1">
                    <a:lumMod val="50000"/>
                  </a:schemeClr>
                </a:solidFill>
              </a:rPr>
              <a:t> inputs on stress and reward circuitries</a:t>
            </a:r>
          </a:p>
          <a:p>
            <a:pPr>
              <a:lnSpc>
                <a:spcPct val="150000"/>
              </a:lnSpc>
            </a:pPr>
            <a:r>
              <a:rPr lang="en-US" sz="3200" b="1" dirty="0">
                <a:solidFill>
                  <a:schemeClr val="accent5"/>
                </a:solidFill>
              </a:rPr>
              <a:t>OXT</a:t>
            </a:r>
            <a:r>
              <a:rPr lang="en-US" sz="3200" dirty="0">
                <a:solidFill>
                  <a:schemeClr val="accent1">
                    <a:lumMod val="50000"/>
                  </a:schemeClr>
                </a:solidFill>
              </a:rPr>
              <a:t> has connections to </a:t>
            </a:r>
            <a:r>
              <a:rPr lang="en-US" sz="3200" dirty="0" err="1">
                <a:solidFill>
                  <a:schemeClr val="accent1">
                    <a:lumMod val="50000"/>
                  </a:schemeClr>
                </a:solidFill>
              </a:rPr>
              <a:t>NAc</a:t>
            </a:r>
            <a:r>
              <a:rPr lang="en-US" sz="3200" dirty="0">
                <a:solidFill>
                  <a:schemeClr val="accent1">
                    <a:lumMod val="50000"/>
                  </a:schemeClr>
                </a:solidFill>
              </a:rPr>
              <a:t>, VTA, PVN, BLA </a:t>
            </a:r>
            <a:r>
              <a:rPr lang="en-US" sz="3200" dirty="0">
                <a:solidFill>
                  <a:schemeClr val="accent1">
                    <a:lumMod val="50000"/>
                  </a:schemeClr>
                </a:solidFill>
                <a:latin typeface="Bodoni MT Black" panose="02070A03080606020203" pitchFamily="18" charset="0"/>
                <a:cs typeface="Calibri" panose="020F0502020204030204" pitchFamily="34" charset="0"/>
              </a:rPr>
              <a:t>→ </a:t>
            </a:r>
            <a:r>
              <a:rPr lang="en-US" sz="3200" dirty="0">
                <a:solidFill>
                  <a:schemeClr val="accent1">
                    <a:lumMod val="50000"/>
                  </a:schemeClr>
                </a:solidFill>
                <a:latin typeface="Calibri" panose="020F0502020204030204" pitchFamily="34" charset="0"/>
                <a:cs typeface="Calibri" panose="020F0502020204030204" pitchFamily="34" charset="0"/>
              </a:rPr>
              <a:t>↓</a:t>
            </a:r>
            <a:r>
              <a:rPr lang="en-US" sz="3200" dirty="0">
                <a:solidFill>
                  <a:schemeClr val="accent1">
                    <a:lumMod val="50000"/>
                  </a:schemeClr>
                </a:solidFill>
                <a:cs typeface="Calibri" panose="020F0502020204030204" pitchFamily="34" charset="0"/>
              </a:rPr>
              <a:t>F  and </a:t>
            </a:r>
            <a:r>
              <a:rPr lang="en-US" sz="3200" dirty="0">
                <a:solidFill>
                  <a:schemeClr val="accent1">
                    <a:lumMod val="50000"/>
                  </a:schemeClr>
                </a:solidFill>
                <a:latin typeface="Calibri" panose="020F0502020204030204" pitchFamily="34" charset="0"/>
                <a:cs typeface="Calibri" panose="020F0502020204030204" pitchFamily="34" charset="0"/>
              </a:rPr>
              <a:t>↑DA </a:t>
            </a:r>
          </a:p>
          <a:p>
            <a:pPr lvl="1">
              <a:lnSpc>
                <a:spcPct val="150000"/>
              </a:lnSpc>
            </a:pPr>
            <a:r>
              <a:rPr lang="en-US" sz="3200" dirty="0">
                <a:solidFill>
                  <a:schemeClr val="accent1">
                    <a:lumMod val="50000"/>
                  </a:schemeClr>
                </a:solidFill>
                <a:latin typeface="Calibri" panose="020F0502020204030204" pitchFamily="34" charset="0"/>
                <a:cs typeface="Calibri" panose="020F0502020204030204" pitchFamily="34" charset="0"/>
              </a:rPr>
              <a:t>↓</a:t>
            </a:r>
            <a:r>
              <a:rPr lang="en-US" sz="3200" dirty="0">
                <a:solidFill>
                  <a:schemeClr val="accent1">
                    <a:lumMod val="50000"/>
                  </a:schemeClr>
                </a:solidFill>
                <a:latin typeface="Bodoni MT Black" panose="02070A03080606020203" pitchFamily="18" charset="0"/>
                <a:cs typeface="Calibri" panose="020F0502020204030204" pitchFamily="34" charset="0"/>
              </a:rPr>
              <a:t> </a:t>
            </a:r>
            <a:r>
              <a:rPr lang="en-US" sz="3200" b="1" dirty="0">
                <a:ln/>
                <a:solidFill>
                  <a:srgbClr val="C00000"/>
                </a:solidFill>
                <a:latin typeface="Aharoni" panose="02010803020104030203" pitchFamily="2" charset="-79"/>
                <a:cs typeface="Aharoni" panose="02010803020104030203" pitchFamily="2" charset="-79"/>
              </a:rPr>
              <a:t>STRESS</a:t>
            </a:r>
            <a:r>
              <a:rPr lang="en-US" sz="3200" b="1" dirty="0">
                <a:ln/>
                <a:solidFill>
                  <a:schemeClr val="accent1">
                    <a:lumMod val="50000"/>
                  </a:schemeClr>
                </a:solidFill>
                <a:latin typeface="Aharoni" panose="02010803020104030203" pitchFamily="2" charset="-79"/>
                <a:cs typeface="Aharoni" panose="02010803020104030203" pitchFamily="2" charset="-79"/>
              </a:rPr>
              <a:t>  </a:t>
            </a:r>
            <a:r>
              <a:rPr lang="en-US" sz="3200" dirty="0">
                <a:ln/>
                <a:solidFill>
                  <a:schemeClr val="accent1">
                    <a:lumMod val="50000"/>
                  </a:schemeClr>
                </a:solidFill>
                <a:cs typeface="Aharoni" panose="02010803020104030203" pitchFamily="2" charset="-79"/>
              </a:rPr>
              <a:t>&amp;</a:t>
            </a:r>
            <a:r>
              <a:rPr lang="en-US" sz="3200" b="1" dirty="0">
                <a:ln/>
                <a:solidFill>
                  <a:schemeClr val="accent1">
                    <a:lumMod val="50000"/>
                  </a:schemeClr>
                </a:solidFill>
                <a:latin typeface="Aharoni" panose="02010803020104030203" pitchFamily="2" charset="-79"/>
                <a:cs typeface="Aharoni" panose="02010803020104030203" pitchFamily="2" charset="-79"/>
              </a:rPr>
              <a:t> </a:t>
            </a:r>
            <a:r>
              <a:rPr lang="en-US" sz="3200" dirty="0">
                <a:solidFill>
                  <a:schemeClr val="accent1">
                    <a:lumMod val="50000"/>
                  </a:schemeClr>
                </a:solidFill>
                <a:latin typeface="Calibri" panose="020F0502020204030204" pitchFamily="34" charset="0"/>
                <a:cs typeface="Calibri" panose="020F0502020204030204" pitchFamily="34" charset="0"/>
              </a:rPr>
              <a:t>↑</a:t>
            </a:r>
            <a:r>
              <a:rPr lang="en-US" sz="3200" dirty="0">
                <a:solidFill>
                  <a:schemeClr val="accent1">
                    <a:lumMod val="50000"/>
                  </a:schemeClr>
                </a:solidFill>
                <a:latin typeface="Bodoni MT Black" panose="02070A03080606020203" pitchFamily="18" charset="0"/>
                <a:cs typeface="Calibri" panose="020F0502020204030204" pitchFamily="34" charset="0"/>
              </a:rPr>
              <a:t> </a:t>
            </a:r>
            <a:r>
              <a:rPr lang="en-US" sz="3200" dirty="0">
                <a:ln/>
                <a:solidFill>
                  <a:srgbClr val="7030A0"/>
                </a:solidFill>
                <a:latin typeface="Amasis MT Pro Black" panose="02040A04050005020304" pitchFamily="18" charset="0"/>
              </a:rPr>
              <a:t>REWARD SEEKING</a:t>
            </a:r>
            <a:endParaRPr lang="en-US" sz="3200" dirty="0">
              <a:solidFill>
                <a:srgbClr val="7030A0"/>
              </a:solidFill>
            </a:endParaRPr>
          </a:p>
          <a:p>
            <a:pPr>
              <a:lnSpc>
                <a:spcPct val="150000"/>
              </a:lnSpc>
            </a:pPr>
            <a:r>
              <a:rPr lang="en-US" sz="3200" b="1" dirty="0" err="1">
                <a:solidFill>
                  <a:schemeClr val="accent6"/>
                </a:solidFill>
              </a:rPr>
              <a:t>Orx</a:t>
            </a:r>
            <a:r>
              <a:rPr lang="en-US" sz="3200" dirty="0">
                <a:solidFill>
                  <a:schemeClr val="accent1">
                    <a:lumMod val="50000"/>
                  </a:schemeClr>
                </a:solidFill>
              </a:rPr>
              <a:t> has connections to </a:t>
            </a:r>
            <a:r>
              <a:rPr lang="en-US" sz="3200" dirty="0" err="1">
                <a:solidFill>
                  <a:schemeClr val="accent1">
                    <a:lumMod val="50000"/>
                  </a:schemeClr>
                </a:solidFill>
              </a:rPr>
              <a:t>NAc</a:t>
            </a:r>
            <a:r>
              <a:rPr lang="en-US" sz="3200" dirty="0">
                <a:solidFill>
                  <a:schemeClr val="accent1">
                    <a:lumMod val="50000"/>
                  </a:schemeClr>
                </a:solidFill>
              </a:rPr>
              <a:t>, VTA, PVN, BLA </a:t>
            </a:r>
            <a:r>
              <a:rPr lang="en-US" sz="3200" dirty="0">
                <a:solidFill>
                  <a:schemeClr val="accent1">
                    <a:lumMod val="50000"/>
                  </a:schemeClr>
                </a:solidFill>
                <a:latin typeface="Bodoni MT Black" panose="02070A03080606020203" pitchFamily="18" charset="0"/>
                <a:cs typeface="Calibri" panose="020F0502020204030204" pitchFamily="34" charset="0"/>
              </a:rPr>
              <a:t>→ </a:t>
            </a:r>
            <a:r>
              <a:rPr lang="en-US" sz="3200" dirty="0">
                <a:solidFill>
                  <a:schemeClr val="accent1">
                    <a:lumMod val="50000"/>
                  </a:schemeClr>
                </a:solidFill>
                <a:latin typeface="Calibri" panose="020F0502020204030204" pitchFamily="34" charset="0"/>
                <a:cs typeface="Calibri" panose="020F0502020204030204" pitchFamily="34" charset="0"/>
              </a:rPr>
              <a:t>↑</a:t>
            </a:r>
            <a:r>
              <a:rPr lang="en-US" sz="3200" dirty="0">
                <a:solidFill>
                  <a:schemeClr val="accent1">
                    <a:lumMod val="50000"/>
                  </a:schemeClr>
                </a:solidFill>
                <a:cs typeface="Calibri" panose="020F0502020204030204" pitchFamily="34" charset="0"/>
              </a:rPr>
              <a:t>F  and </a:t>
            </a:r>
            <a:r>
              <a:rPr lang="en-US" sz="3200" dirty="0">
                <a:solidFill>
                  <a:schemeClr val="accent1">
                    <a:lumMod val="50000"/>
                  </a:schemeClr>
                </a:solidFill>
                <a:latin typeface="Calibri" panose="020F0502020204030204" pitchFamily="34" charset="0"/>
                <a:cs typeface="Calibri" panose="020F0502020204030204" pitchFamily="34" charset="0"/>
              </a:rPr>
              <a:t>↑DA </a:t>
            </a:r>
            <a:endParaRPr lang="en-US" sz="3200" dirty="0">
              <a:solidFill>
                <a:schemeClr val="accent1">
                  <a:lumMod val="50000"/>
                </a:schemeClr>
              </a:solidFill>
            </a:endParaRPr>
          </a:p>
          <a:p>
            <a:pPr lvl="1">
              <a:lnSpc>
                <a:spcPct val="150000"/>
              </a:lnSpc>
            </a:pPr>
            <a:r>
              <a:rPr lang="en-US" sz="3200" dirty="0">
                <a:solidFill>
                  <a:schemeClr val="accent1">
                    <a:lumMod val="50000"/>
                  </a:schemeClr>
                </a:solidFill>
                <a:latin typeface="Calibri" panose="020F0502020204030204" pitchFamily="34" charset="0"/>
                <a:cs typeface="Calibri" panose="020F0502020204030204" pitchFamily="34" charset="0"/>
              </a:rPr>
              <a:t>↑ </a:t>
            </a:r>
            <a:r>
              <a:rPr lang="en-US" sz="3200" b="1" dirty="0">
                <a:ln/>
                <a:solidFill>
                  <a:srgbClr val="C00000"/>
                </a:solidFill>
                <a:latin typeface="Aharoni" panose="02010803020104030203" pitchFamily="2" charset="-79"/>
                <a:cs typeface="Aharoni" panose="02010803020104030203" pitchFamily="2" charset="-79"/>
              </a:rPr>
              <a:t>STRESS</a:t>
            </a:r>
            <a:r>
              <a:rPr lang="en-US" sz="3200" b="1" dirty="0">
                <a:ln/>
                <a:solidFill>
                  <a:schemeClr val="accent1">
                    <a:lumMod val="50000"/>
                  </a:schemeClr>
                </a:solidFill>
                <a:latin typeface="Aharoni" panose="02010803020104030203" pitchFamily="2" charset="-79"/>
                <a:cs typeface="Aharoni" panose="02010803020104030203" pitchFamily="2" charset="-79"/>
              </a:rPr>
              <a:t>  </a:t>
            </a:r>
            <a:r>
              <a:rPr lang="en-US" sz="3200" dirty="0">
                <a:ln/>
                <a:solidFill>
                  <a:schemeClr val="accent1">
                    <a:lumMod val="50000"/>
                  </a:schemeClr>
                </a:solidFill>
                <a:cs typeface="Aharoni" panose="02010803020104030203" pitchFamily="2" charset="-79"/>
              </a:rPr>
              <a:t>&amp;</a:t>
            </a:r>
            <a:r>
              <a:rPr lang="en-US" sz="3200" b="1" dirty="0">
                <a:ln/>
                <a:solidFill>
                  <a:schemeClr val="accent1">
                    <a:lumMod val="50000"/>
                  </a:schemeClr>
                </a:solidFill>
                <a:latin typeface="Aharoni" panose="02010803020104030203" pitchFamily="2" charset="-79"/>
                <a:cs typeface="Aharoni" panose="02010803020104030203" pitchFamily="2" charset="-79"/>
              </a:rPr>
              <a:t> </a:t>
            </a:r>
            <a:r>
              <a:rPr lang="en-US" sz="3200" dirty="0">
                <a:solidFill>
                  <a:schemeClr val="accent1">
                    <a:lumMod val="50000"/>
                  </a:schemeClr>
                </a:solidFill>
                <a:latin typeface="Calibri" panose="020F0502020204030204" pitchFamily="34" charset="0"/>
                <a:cs typeface="Calibri" panose="020F0502020204030204" pitchFamily="34" charset="0"/>
              </a:rPr>
              <a:t>↑ </a:t>
            </a:r>
            <a:r>
              <a:rPr lang="en-US" sz="3200" dirty="0">
                <a:ln/>
                <a:solidFill>
                  <a:srgbClr val="7030A0"/>
                </a:solidFill>
                <a:latin typeface="Amasis MT Pro Black" panose="02040A04050005020304" pitchFamily="18" charset="0"/>
              </a:rPr>
              <a:t>REWARD SEEKING</a:t>
            </a:r>
            <a:endParaRPr lang="en-US" sz="3200" dirty="0">
              <a:solidFill>
                <a:srgbClr val="7030A0"/>
              </a:solidFill>
            </a:endParaRPr>
          </a:p>
          <a:p>
            <a:pPr>
              <a:lnSpc>
                <a:spcPct val="150000"/>
              </a:lnSpc>
            </a:pPr>
            <a:endParaRPr lang="en-US" sz="3200" dirty="0">
              <a:solidFill>
                <a:schemeClr val="accent1">
                  <a:lumMod val="50000"/>
                </a:schemeClr>
              </a:solidFill>
            </a:endParaRPr>
          </a:p>
        </p:txBody>
      </p:sp>
      <p:sp>
        <p:nvSpPr>
          <p:cNvPr id="10" name="Title 1">
            <a:extLst>
              <a:ext uri="{FF2B5EF4-FFF2-40B4-BE49-F238E27FC236}">
                <a16:creationId xmlns:a16="http://schemas.microsoft.com/office/drawing/2014/main" id="{288F00C3-61F9-90D7-6BDC-6622F2087B3B}"/>
              </a:ext>
            </a:extLst>
          </p:cNvPr>
          <p:cNvSpPr txBox="1">
            <a:spLocks/>
          </p:cNvSpPr>
          <p:nvPr/>
        </p:nvSpPr>
        <p:spPr>
          <a:xfrm>
            <a:off x="838200" y="3743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1">
                    <a:lumMod val="50000"/>
                  </a:schemeClr>
                </a:solidFill>
              </a:rPr>
              <a:t>What Is Known?</a:t>
            </a:r>
          </a:p>
        </p:txBody>
      </p:sp>
    </p:spTree>
    <p:extLst>
      <p:ext uri="{BB962C8B-B14F-4D97-AF65-F5344CB8AC3E}">
        <p14:creationId xmlns:p14="http://schemas.microsoft.com/office/powerpoint/2010/main" val="3875872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2F4F8B-27E1-BE7F-DE66-4CB4B4EA0D4D}"/>
              </a:ext>
            </a:extLst>
          </p:cNvPr>
          <p:cNvSpPr>
            <a:spLocks noGrp="1"/>
          </p:cNvSpPr>
          <p:nvPr>
            <p:ph idx="1"/>
          </p:nvPr>
        </p:nvSpPr>
        <p:spPr>
          <a:xfrm>
            <a:off x="130319" y="1304307"/>
            <a:ext cx="11931361" cy="5310909"/>
          </a:xfrm>
        </p:spPr>
        <p:txBody>
          <a:bodyPr>
            <a:noAutofit/>
          </a:bodyPr>
          <a:lstStyle/>
          <a:p>
            <a:pPr>
              <a:lnSpc>
                <a:spcPct val="150000"/>
              </a:lnSpc>
              <a:spcBef>
                <a:spcPts val="0"/>
              </a:spcBef>
            </a:pPr>
            <a:r>
              <a:rPr lang="en-US" sz="3200" b="1" dirty="0">
                <a:solidFill>
                  <a:schemeClr val="accent5"/>
                </a:solidFill>
              </a:rPr>
              <a:t>OXT treatment</a:t>
            </a:r>
          </a:p>
          <a:p>
            <a:pPr lvl="1">
              <a:lnSpc>
                <a:spcPct val="150000"/>
              </a:lnSpc>
            </a:pPr>
            <a:r>
              <a:rPr lang="en-US" sz="3200" dirty="0">
                <a:solidFill>
                  <a:schemeClr val="accent1">
                    <a:lumMod val="50000"/>
                  </a:schemeClr>
                </a:solidFill>
                <a:latin typeface="Calibri" panose="020F0502020204030204" pitchFamily="34" charset="0"/>
                <a:cs typeface="Calibri" panose="020F0502020204030204" pitchFamily="34" charset="0"/>
              </a:rPr>
              <a:t>↓ motivation to self-administer opioids and stress-induced alcohol seeking (rats; systemic)</a:t>
            </a:r>
          </a:p>
          <a:p>
            <a:pPr lvl="1">
              <a:lnSpc>
                <a:spcPct val="150000"/>
              </a:lnSpc>
            </a:pPr>
            <a:r>
              <a:rPr lang="en-US" sz="3200" dirty="0">
                <a:solidFill>
                  <a:schemeClr val="accent1">
                    <a:lumMod val="50000"/>
                  </a:schemeClr>
                </a:solidFill>
                <a:latin typeface="Calibri" panose="020F0502020204030204" pitchFamily="34" charset="0"/>
                <a:cs typeface="Calibri" panose="020F0502020204030204" pitchFamily="34" charset="0"/>
              </a:rPr>
              <a:t>↓ withdrawal symptoms and craving (human; intranasal)</a:t>
            </a:r>
          </a:p>
          <a:p>
            <a:pPr marL="0" indent="0">
              <a:lnSpc>
                <a:spcPct val="150000"/>
              </a:lnSpc>
              <a:buNone/>
            </a:pPr>
            <a:endParaRPr lang="en-US" sz="3200" dirty="0">
              <a:solidFill>
                <a:schemeClr val="accent1">
                  <a:lumMod val="50000"/>
                </a:schemeClr>
              </a:solidFill>
            </a:endParaRPr>
          </a:p>
        </p:txBody>
      </p:sp>
      <p:sp>
        <p:nvSpPr>
          <p:cNvPr id="10" name="Title 1">
            <a:extLst>
              <a:ext uri="{FF2B5EF4-FFF2-40B4-BE49-F238E27FC236}">
                <a16:creationId xmlns:a16="http://schemas.microsoft.com/office/drawing/2014/main" id="{288F00C3-61F9-90D7-6BDC-6622F2087B3B}"/>
              </a:ext>
            </a:extLst>
          </p:cNvPr>
          <p:cNvSpPr txBox="1">
            <a:spLocks/>
          </p:cNvSpPr>
          <p:nvPr/>
        </p:nvSpPr>
        <p:spPr>
          <a:xfrm>
            <a:off x="838200" y="3743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1">
                    <a:lumMod val="50000"/>
                  </a:schemeClr>
                </a:solidFill>
              </a:rPr>
              <a:t>What Is Known?</a:t>
            </a:r>
          </a:p>
        </p:txBody>
      </p:sp>
    </p:spTree>
    <p:extLst>
      <p:ext uri="{BB962C8B-B14F-4D97-AF65-F5344CB8AC3E}">
        <p14:creationId xmlns:p14="http://schemas.microsoft.com/office/powerpoint/2010/main" val="3244464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2F4F8B-27E1-BE7F-DE66-4CB4B4EA0D4D}"/>
              </a:ext>
            </a:extLst>
          </p:cNvPr>
          <p:cNvSpPr>
            <a:spLocks noGrp="1"/>
          </p:cNvSpPr>
          <p:nvPr>
            <p:ph idx="1"/>
          </p:nvPr>
        </p:nvSpPr>
        <p:spPr>
          <a:xfrm>
            <a:off x="130319" y="1304307"/>
            <a:ext cx="12219868" cy="5310909"/>
          </a:xfrm>
        </p:spPr>
        <p:txBody>
          <a:bodyPr>
            <a:noAutofit/>
          </a:bodyPr>
          <a:lstStyle/>
          <a:p>
            <a:pPr>
              <a:lnSpc>
                <a:spcPct val="150000"/>
              </a:lnSpc>
              <a:spcBef>
                <a:spcPts val="0"/>
              </a:spcBef>
            </a:pPr>
            <a:r>
              <a:rPr lang="en-US" sz="3200" b="1" dirty="0" err="1">
                <a:solidFill>
                  <a:schemeClr val="accent6"/>
                </a:solidFill>
                <a:latin typeface="Calibri" panose="020F0502020204030204" pitchFamily="34" charset="0"/>
                <a:cs typeface="Calibri" panose="020F0502020204030204" pitchFamily="34" charset="0"/>
              </a:rPr>
              <a:t>Orx</a:t>
            </a:r>
            <a:r>
              <a:rPr lang="en-US" sz="3200" b="1" dirty="0">
                <a:solidFill>
                  <a:schemeClr val="accent6"/>
                </a:solidFill>
                <a:latin typeface="Calibri" panose="020F0502020204030204" pitchFamily="34" charset="0"/>
                <a:cs typeface="Calibri" panose="020F0502020204030204" pitchFamily="34" charset="0"/>
              </a:rPr>
              <a:t> treatment</a:t>
            </a:r>
          </a:p>
          <a:p>
            <a:pPr lvl="1">
              <a:lnSpc>
                <a:spcPct val="150000"/>
              </a:lnSpc>
              <a:spcBef>
                <a:spcPts val="0"/>
              </a:spcBef>
            </a:pPr>
            <a:r>
              <a:rPr lang="en-US" sz="3200" dirty="0">
                <a:solidFill>
                  <a:schemeClr val="accent1">
                    <a:lumMod val="50000"/>
                  </a:schemeClr>
                </a:solidFill>
                <a:latin typeface="Calibri" panose="020F0502020204030204" pitchFamily="34" charset="0"/>
                <a:cs typeface="Calibri" panose="020F0502020204030204" pitchFamily="34" charset="0"/>
              </a:rPr>
              <a:t>↓ cue-induced reward seeking (rodents; systemic, Orx</a:t>
            </a:r>
            <a:r>
              <a:rPr lang="en-US" sz="3200" baseline="-25000" dirty="0">
                <a:solidFill>
                  <a:schemeClr val="accent1">
                    <a:lumMod val="50000"/>
                  </a:schemeClr>
                </a:solidFill>
                <a:latin typeface="Calibri" panose="020F0502020204030204" pitchFamily="34" charset="0"/>
                <a:cs typeface="Calibri" panose="020F0502020204030204" pitchFamily="34" charset="0"/>
              </a:rPr>
              <a:t>1</a:t>
            </a:r>
            <a:r>
              <a:rPr lang="en-US" sz="3200" dirty="0">
                <a:solidFill>
                  <a:schemeClr val="accent1">
                    <a:lumMod val="50000"/>
                  </a:schemeClr>
                </a:solidFill>
                <a:latin typeface="Calibri" panose="020F0502020204030204" pitchFamily="34" charset="0"/>
                <a:cs typeface="Calibri" panose="020F0502020204030204" pitchFamily="34" charset="0"/>
              </a:rPr>
              <a:t> antagonist)</a:t>
            </a:r>
          </a:p>
          <a:p>
            <a:pPr lvl="1">
              <a:lnSpc>
                <a:spcPct val="150000"/>
              </a:lnSpc>
              <a:spcBef>
                <a:spcPts val="0"/>
              </a:spcBef>
            </a:pPr>
            <a:r>
              <a:rPr lang="en-US" sz="3200" dirty="0">
                <a:solidFill>
                  <a:schemeClr val="accent1">
                    <a:lumMod val="50000"/>
                  </a:schemeClr>
                </a:solidFill>
                <a:latin typeface="Calibri" panose="020F0502020204030204" pitchFamily="34" charset="0"/>
                <a:cs typeface="Calibri" panose="020F0502020204030204" pitchFamily="34" charset="0"/>
              </a:rPr>
              <a:t>↓ drug taking and seeking (DORA, Suvorexant)</a:t>
            </a:r>
            <a:endParaRPr lang="en-US" sz="3200" dirty="0">
              <a:solidFill>
                <a:schemeClr val="accent1">
                  <a:lumMod val="50000"/>
                </a:schemeClr>
              </a:solidFill>
            </a:endParaRPr>
          </a:p>
          <a:p>
            <a:pPr>
              <a:lnSpc>
                <a:spcPct val="150000"/>
              </a:lnSpc>
            </a:pPr>
            <a:endParaRPr lang="en-US" sz="3200" dirty="0">
              <a:solidFill>
                <a:schemeClr val="accent1">
                  <a:lumMod val="50000"/>
                </a:schemeClr>
              </a:solidFill>
            </a:endParaRPr>
          </a:p>
        </p:txBody>
      </p:sp>
      <p:sp>
        <p:nvSpPr>
          <p:cNvPr id="10" name="Title 1">
            <a:extLst>
              <a:ext uri="{FF2B5EF4-FFF2-40B4-BE49-F238E27FC236}">
                <a16:creationId xmlns:a16="http://schemas.microsoft.com/office/drawing/2014/main" id="{288F00C3-61F9-90D7-6BDC-6622F2087B3B}"/>
              </a:ext>
            </a:extLst>
          </p:cNvPr>
          <p:cNvSpPr txBox="1">
            <a:spLocks/>
          </p:cNvSpPr>
          <p:nvPr/>
        </p:nvSpPr>
        <p:spPr>
          <a:xfrm>
            <a:off x="838200" y="3743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1">
                    <a:lumMod val="50000"/>
                  </a:schemeClr>
                </a:solidFill>
              </a:rPr>
              <a:t>What Is Known?</a:t>
            </a:r>
          </a:p>
        </p:txBody>
      </p:sp>
      <p:pic>
        <p:nvPicPr>
          <p:cNvPr id="2" name="Picture 1">
            <a:extLst>
              <a:ext uri="{FF2B5EF4-FFF2-40B4-BE49-F238E27FC236}">
                <a16:creationId xmlns:a16="http://schemas.microsoft.com/office/drawing/2014/main" id="{B21FFF3E-A49A-564E-A7A3-68E878D40851}"/>
              </a:ext>
            </a:extLst>
          </p:cNvPr>
          <p:cNvPicPr>
            <a:picLocks noChangeAspect="1"/>
          </p:cNvPicPr>
          <p:nvPr/>
        </p:nvPicPr>
        <p:blipFill rotWithShape="1">
          <a:blip r:embed="rId3"/>
          <a:srcRect t="-1" r="40110" b="40349"/>
          <a:stretch/>
        </p:blipFill>
        <p:spPr>
          <a:xfrm>
            <a:off x="3175321" y="3585258"/>
            <a:ext cx="5841357" cy="3272742"/>
          </a:xfrm>
          <a:prstGeom prst="rect">
            <a:avLst/>
          </a:prstGeom>
        </p:spPr>
      </p:pic>
      <p:sp>
        <p:nvSpPr>
          <p:cNvPr id="4" name="TextBox 3">
            <a:extLst>
              <a:ext uri="{FF2B5EF4-FFF2-40B4-BE49-F238E27FC236}">
                <a16:creationId xmlns:a16="http://schemas.microsoft.com/office/drawing/2014/main" id="{8BB22FD4-2EB8-13F1-00B8-022DCB72458E}"/>
              </a:ext>
            </a:extLst>
          </p:cNvPr>
          <p:cNvSpPr txBox="1"/>
          <p:nvPr/>
        </p:nvSpPr>
        <p:spPr>
          <a:xfrm>
            <a:off x="8882500" y="6211669"/>
            <a:ext cx="3333509" cy="646331"/>
          </a:xfrm>
          <a:prstGeom prst="rect">
            <a:avLst/>
          </a:prstGeom>
          <a:noFill/>
        </p:spPr>
        <p:txBody>
          <a:bodyPr wrap="square" rtlCol="0">
            <a:spAutoFit/>
          </a:bodyPr>
          <a:lstStyle/>
          <a:p>
            <a:pPr algn="ctr"/>
            <a:r>
              <a:rPr lang="en-US" dirty="0">
                <a:solidFill>
                  <a:schemeClr val="accent1"/>
                </a:solidFill>
              </a:rPr>
              <a:t>Suvorexant approved by FDA in 2014 for treatment of insomnia</a:t>
            </a:r>
          </a:p>
        </p:txBody>
      </p:sp>
    </p:spTree>
    <p:extLst>
      <p:ext uri="{BB962C8B-B14F-4D97-AF65-F5344CB8AC3E}">
        <p14:creationId xmlns:p14="http://schemas.microsoft.com/office/powerpoint/2010/main" val="3850791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931D-5EBC-39CB-71C1-187DA58BEEC7}"/>
              </a:ext>
            </a:extLst>
          </p:cNvPr>
          <p:cNvSpPr>
            <a:spLocks noGrp="1"/>
          </p:cNvSpPr>
          <p:nvPr>
            <p:ph type="title"/>
          </p:nvPr>
        </p:nvSpPr>
        <p:spPr/>
        <p:txBody>
          <a:bodyPr/>
          <a:lstStyle/>
          <a:p>
            <a:pPr algn="ctr"/>
            <a:r>
              <a:rPr lang="en-US" b="1" dirty="0">
                <a:solidFill>
                  <a:schemeClr val="accent1">
                    <a:lumMod val="50000"/>
                  </a:schemeClr>
                </a:solidFill>
              </a:rPr>
              <a:t>What Is </a:t>
            </a:r>
            <a:r>
              <a:rPr lang="en-US" b="1" i="1" u="sng" dirty="0">
                <a:solidFill>
                  <a:schemeClr val="accent1">
                    <a:lumMod val="50000"/>
                  </a:schemeClr>
                </a:solidFill>
              </a:rPr>
              <a:t>NOT</a:t>
            </a:r>
            <a:r>
              <a:rPr lang="en-US" b="1" dirty="0">
                <a:solidFill>
                  <a:schemeClr val="accent1">
                    <a:lumMod val="50000"/>
                  </a:schemeClr>
                </a:solidFill>
              </a:rPr>
              <a:t> Known?</a:t>
            </a:r>
          </a:p>
        </p:txBody>
      </p:sp>
      <p:sp>
        <p:nvSpPr>
          <p:cNvPr id="3" name="Content Placeholder 2">
            <a:extLst>
              <a:ext uri="{FF2B5EF4-FFF2-40B4-BE49-F238E27FC236}">
                <a16:creationId xmlns:a16="http://schemas.microsoft.com/office/drawing/2014/main" id="{812F4F8B-27E1-BE7F-DE66-4CB4B4EA0D4D}"/>
              </a:ext>
            </a:extLst>
          </p:cNvPr>
          <p:cNvSpPr>
            <a:spLocks noGrp="1"/>
          </p:cNvSpPr>
          <p:nvPr>
            <p:ph idx="1"/>
          </p:nvPr>
        </p:nvSpPr>
        <p:spPr>
          <a:xfrm>
            <a:off x="304800" y="1825625"/>
            <a:ext cx="11573164" cy="4351338"/>
          </a:xfrm>
        </p:spPr>
        <p:txBody>
          <a:bodyPr>
            <a:normAutofit/>
          </a:bodyPr>
          <a:lstStyle/>
          <a:p>
            <a:pPr>
              <a:lnSpc>
                <a:spcPct val="150000"/>
              </a:lnSpc>
            </a:pPr>
            <a:r>
              <a:rPr lang="en-US" sz="3200" b="1" dirty="0">
                <a:solidFill>
                  <a:schemeClr val="accent1">
                    <a:lumMod val="50000"/>
                  </a:schemeClr>
                </a:solidFill>
              </a:rPr>
              <a:t>Modulators of </a:t>
            </a:r>
            <a:r>
              <a:rPr lang="en-US" sz="3200" b="1" dirty="0">
                <a:solidFill>
                  <a:srgbClr val="7030A0"/>
                </a:solidFill>
              </a:rPr>
              <a:t>reward-seeking</a:t>
            </a:r>
            <a:r>
              <a:rPr lang="en-US" sz="3200" b="1" dirty="0">
                <a:solidFill>
                  <a:schemeClr val="accent1">
                    <a:lumMod val="50000"/>
                  </a:schemeClr>
                </a:solidFill>
              </a:rPr>
              <a:t> behavior</a:t>
            </a:r>
          </a:p>
          <a:p>
            <a:pPr lvl="1">
              <a:lnSpc>
                <a:spcPct val="150000"/>
              </a:lnSpc>
            </a:pPr>
            <a:r>
              <a:rPr lang="en-US" sz="3200" b="1" dirty="0">
                <a:solidFill>
                  <a:schemeClr val="accent5"/>
                </a:solidFill>
              </a:rPr>
              <a:t>OXT</a:t>
            </a:r>
            <a:r>
              <a:rPr lang="en-US" sz="3200" dirty="0">
                <a:solidFill>
                  <a:schemeClr val="accent1">
                    <a:lumMod val="50000"/>
                  </a:schemeClr>
                </a:solidFill>
              </a:rPr>
              <a:t> and </a:t>
            </a:r>
            <a:r>
              <a:rPr lang="en-US" sz="3200" b="1" dirty="0" err="1">
                <a:solidFill>
                  <a:schemeClr val="accent6"/>
                </a:solidFill>
              </a:rPr>
              <a:t>Orx</a:t>
            </a:r>
            <a:r>
              <a:rPr lang="en-US" sz="3200" dirty="0">
                <a:solidFill>
                  <a:schemeClr val="accent1">
                    <a:lumMod val="50000"/>
                  </a:schemeClr>
                </a:solidFill>
              </a:rPr>
              <a:t> combination effect? </a:t>
            </a:r>
          </a:p>
          <a:p>
            <a:pPr lvl="1">
              <a:lnSpc>
                <a:spcPct val="150000"/>
              </a:lnSpc>
            </a:pPr>
            <a:r>
              <a:rPr lang="en-US" sz="3200" dirty="0">
                <a:solidFill>
                  <a:schemeClr val="accent1">
                    <a:lumMod val="50000"/>
                  </a:schemeClr>
                </a:solidFill>
              </a:rPr>
              <a:t>In what areas of the brain?</a:t>
            </a:r>
          </a:p>
          <a:p>
            <a:pPr>
              <a:lnSpc>
                <a:spcPct val="150000"/>
              </a:lnSpc>
            </a:pPr>
            <a:r>
              <a:rPr lang="en-US" sz="3200" b="1" dirty="0">
                <a:solidFill>
                  <a:schemeClr val="accent1">
                    <a:lumMod val="50000"/>
                  </a:schemeClr>
                </a:solidFill>
              </a:rPr>
              <a:t>Adaptations to molecular components in circuitry</a:t>
            </a:r>
          </a:p>
          <a:p>
            <a:pPr lvl="1">
              <a:lnSpc>
                <a:spcPct val="150000"/>
              </a:lnSpc>
            </a:pPr>
            <a:r>
              <a:rPr lang="en-US" sz="3200" dirty="0">
                <a:solidFill>
                  <a:schemeClr val="accent1">
                    <a:lumMod val="50000"/>
                  </a:schemeClr>
                </a:solidFill>
              </a:rPr>
              <a:t>What mechanisms target molecular adaptations?</a:t>
            </a:r>
          </a:p>
          <a:p>
            <a:pPr>
              <a:lnSpc>
                <a:spcPct val="150000"/>
              </a:lnSpc>
            </a:pPr>
            <a:endParaRPr lang="en-US" sz="3200" dirty="0">
              <a:solidFill>
                <a:schemeClr val="accent1">
                  <a:lumMod val="50000"/>
                </a:schemeClr>
              </a:solidFill>
            </a:endParaRPr>
          </a:p>
          <a:p>
            <a:pPr>
              <a:lnSpc>
                <a:spcPct val="150000"/>
              </a:lnSpc>
            </a:pPr>
            <a:endParaRPr lang="en-US" sz="3200" dirty="0">
              <a:solidFill>
                <a:schemeClr val="accent1">
                  <a:lumMod val="50000"/>
                </a:schemeClr>
              </a:solidFill>
            </a:endParaRPr>
          </a:p>
          <a:p>
            <a:pPr>
              <a:lnSpc>
                <a:spcPct val="150000"/>
              </a:lnSpc>
            </a:pPr>
            <a:endParaRPr lang="en-US" sz="3200" dirty="0">
              <a:solidFill>
                <a:schemeClr val="accent1">
                  <a:lumMod val="50000"/>
                </a:schemeClr>
              </a:solidFill>
            </a:endParaRPr>
          </a:p>
          <a:p>
            <a:pPr marL="457200" lvl="1" indent="0">
              <a:lnSpc>
                <a:spcPct val="150000"/>
              </a:lnSpc>
              <a:buNone/>
            </a:pPr>
            <a:endParaRPr lang="en-US" sz="2800" dirty="0">
              <a:solidFill>
                <a:schemeClr val="accent1">
                  <a:lumMod val="50000"/>
                </a:schemeClr>
              </a:solidFill>
            </a:endParaRPr>
          </a:p>
        </p:txBody>
      </p:sp>
    </p:spTree>
    <p:extLst>
      <p:ext uri="{BB962C8B-B14F-4D97-AF65-F5344CB8AC3E}">
        <p14:creationId xmlns:p14="http://schemas.microsoft.com/office/powerpoint/2010/main" val="3488173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931D-5EBC-39CB-71C1-187DA58BEEC7}"/>
              </a:ext>
            </a:extLst>
          </p:cNvPr>
          <p:cNvSpPr>
            <a:spLocks noGrp="1"/>
          </p:cNvSpPr>
          <p:nvPr>
            <p:ph type="title"/>
          </p:nvPr>
        </p:nvSpPr>
        <p:spPr/>
        <p:txBody>
          <a:bodyPr/>
          <a:lstStyle/>
          <a:p>
            <a:pPr algn="ctr"/>
            <a:r>
              <a:rPr lang="en-US" b="1" dirty="0">
                <a:solidFill>
                  <a:schemeClr val="accent1">
                    <a:lumMod val="50000"/>
                  </a:schemeClr>
                </a:solidFill>
              </a:rPr>
              <a:t>So, what is the problem?</a:t>
            </a:r>
          </a:p>
        </p:txBody>
      </p:sp>
      <p:sp>
        <p:nvSpPr>
          <p:cNvPr id="3" name="Content Placeholder 2">
            <a:extLst>
              <a:ext uri="{FF2B5EF4-FFF2-40B4-BE49-F238E27FC236}">
                <a16:creationId xmlns:a16="http://schemas.microsoft.com/office/drawing/2014/main" id="{812F4F8B-27E1-BE7F-DE66-4CB4B4EA0D4D}"/>
              </a:ext>
            </a:extLst>
          </p:cNvPr>
          <p:cNvSpPr>
            <a:spLocks noGrp="1"/>
          </p:cNvSpPr>
          <p:nvPr>
            <p:ph idx="1"/>
          </p:nvPr>
        </p:nvSpPr>
        <p:spPr>
          <a:xfrm>
            <a:off x="578734" y="1825625"/>
            <a:ext cx="11146420" cy="4667250"/>
          </a:xfrm>
        </p:spPr>
        <p:txBody>
          <a:bodyPr>
            <a:normAutofit lnSpcReduction="10000"/>
          </a:bodyPr>
          <a:lstStyle/>
          <a:p>
            <a:pPr>
              <a:lnSpc>
                <a:spcPct val="150000"/>
              </a:lnSpc>
            </a:pPr>
            <a:r>
              <a:rPr lang="en-US" sz="3200" b="1" dirty="0">
                <a:solidFill>
                  <a:schemeClr val="accent1">
                    <a:lumMod val="50000"/>
                  </a:schemeClr>
                </a:solidFill>
                <a:latin typeface="Calibri" panose="020F0502020204030204" pitchFamily="34" charset="0"/>
                <a:cs typeface="Calibri" panose="020F0502020204030204" pitchFamily="34" charset="0"/>
              </a:rPr>
              <a:t>Role of </a:t>
            </a:r>
            <a:r>
              <a:rPr lang="en-US" sz="3200" b="1" dirty="0">
                <a:solidFill>
                  <a:schemeClr val="accent5"/>
                </a:solidFill>
                <a:latin typeface="Calibri" panose="020F0502020204030204" pitchFamily="34" charset="0"/>
                <a:cs typeface="Calibri" panose="020F0502020204030204" pitchFamily="34" charset="0"/>
              </a:rPr>
              <a:t>OXT</a:t>
            </a:r>
            <a:r>
              <a:rPr lang="en-US" sz="3200" b="1" dirty="0">
                <a:solidFill>
                  <a:schemeClr val="accent1">
                    <a:lumMod val="50000"/>
                  </a:schemeClr>
                </a:solidFill>
                <a:latin typeface="Calibri" panose="020F0502020204030204" pitchFamily="34" charset="0"/>
                <a:cs typeface="Calibri" panose="020F0502020204030204" pitchFamily="34" charset="0"/>
              </a:rPr>
              <a:t> and </a:t>
            </a:r>
            <a:r>
              <a:rPr lang="en-US" sz="3200" b="1" dirty="0" err="1">
                <a:solidFill>
                  <a:schemeClr val="accent6"/>
                </a:solidFill>
                <a:latin typeface="Calibri" panose="020F0502020204030204" pitchFamily="34" charset="0"/>
                <a:cs typeface="Calibri" panose="020F0502020204030204" pitchFamily="34" charset="0"/>
              </a:rPr>
              <a:t>Orx</a:t>
            </a:r>
            <a:r>
              <a:rPr lang="en-US" sz="3200" b="1" dirty="0">
                <a:solidFill>
                  <a:schemeClr val="accent1">
                    <a:lumMod val="50000"/>
                  </a:schemeClr>
                </a:solidFill>
                <a:latin typeface="Calibri" panose="020F0502020204030204" pitchFamily="34" charset="0"/>
                <a:cs typeface="Calibri" panose="020F0502020204030204" pitchFamily="34" charset="0"/>
              </a:rPr>
              <a:t> system in </a:t>
            </a:r>
            <a:r>
              <a:rPr lang="en-US" sz="3200" b="1" dirty="0">
                <a:solidFill>
                  <a:schemeClr val="accent4">
                    <a:lumMod val="75000"/>
                  </a:schemeClr>
                </a:solidFill>
                <a:latin typeface="Calibri" panose="020F0502020204030204" pitchFamily="34" charset="0"/>
                <a:cs typeface="Calibri" panose="020F0502020204030204" pitchFamily="34" charset="0"/>
              </a:rPr>
              <a:t>OUD</a:t>
            </a:r>
            <a:r>
              <a:rPr lang="en-US" sz="3200" b="1" dirty="0">
                <a:solidFill>
                  <a:schemeClr val="accent1">
                    <a:lumMod val="50000"/>
                  </a:schemeClr>
                </a:solidFill>
                <a:latin typeface="Calibri" panose="020F0502020204030204" pitchFamily="34" charset="0"/>
                <a:cs typeface="Calibri" panose="020F0502020204030204" pitchFamily="34" charset="0"/>
              </a:rPr>
              <a:t> not fully understood</a:t>
            </a:r>
          </a:p>
          <a:p>
            <a:pPr lvl="1">
              <a:lnSpc>
                <a:spcPct val="150000"/>
              </a:lnSpc>
            </a:pPr>
            <a:r>
              <a:rPr lang="en-US" sz="3200" dirty="0">
                <a:solidFill>
                  <a:schemeClr val="accent1">
                    <a:lumMod val="50000"/>
                  </a:schemeClr>
                </a:solidFill>
                <a:latin typeface="Calibri" panose="020F0502020204030204" pitchFamily="34" charset="0"/>
                <a:cs typeface="Calibri" panose="020F0502020204030204" pitchFamily="34" charset="0"/>
              </a:rPr>
              <a:t>How can these systems be used to </a:t>
            </a:r>
            <a:r>
              <a:rPr lang="en-US" sz="3200" i="1" u="sng" dirty="0">
                <a:solidFill>
                  <a:schemeClr val="accent1">
                    <a:lumMod val="50000"/>
                  </a:schemeClr>
                </a:solidFill>
                <a:latin typeface="Calibri" panose="020F0502020204030204" pitchFamily="34" charset="0"/>
                <a:cs typeface="Calibri" panose="020F0502020204030204" pitchFamily="34" charset="0"/>
              </a:rPr>
              <a:t>understand</a:t>
            </a:r>
            <a:r>
              <a:rPr lang="en-US" sz="3200" dirty="0">
                <a:solidFill>
                  <a:schemeClr val="accent1">
                    <a:lumMod val="50000"/>
                  </a:schemeClr>
                </a:solidFill>
                <a:latin typeface="Calibri" panose="020F0502020204030204" pitchFamily="34" charset="0"/>
                <a:cs typeface="Calibri" panose="020F0502020204030204" pitchFamily="34" charset="0"/>
              </a:rPr>
              <a:t> </a:t>
            </a:r>
            <a:r>
              <a:rPr lang="en-US" sz="3200" b="1" dirty="0">
                <a:solidFill>
                  <a:schemeClr val="accent4">
                    <a:lumMod val="75000"/>
                  </a:schemeClr>
                </a:solidFill>
                <a:latin typeface="Calibri" panose="020F0502020204030204" pitchFamily="34" charset="0"/>
                <a:cs typeface="Calibri" panose="020F0502020204030204" pitchFamily="34" charset="0"/>
              </a:rPr>
              <a:t>OUD</a:t>
            </a:r>
            <a:r>
              <a:rPr lang="en-US" sz="3200" dirty="0">
                <a:solidFill>
                  <a:schemeClr val="accent1">
                    <a:lumMod val="50000"/>
                  </a:schemeClr>
                </a:solidFill>
                <a:latin typeface="Calibri" panose="020F0502020204030204" pitchFamily="34" charset="0"/>
                <a:cs typeface="Calibri" panose="020F0502020204030204" pitchFamily="34" charset="0"/>
              </a:rPr>
              <a:t>? </a:t>
            </a:r>
          </a:p>
          <a:p>
            <a:pPr lvl="2">
              <a:lnSpc>
                <a:spcPct val="150000"/>
              </a:lnSpc>
            </a:pPr>
            <a:r>
              <a:rPr lang="en-US" sz="3200" dirty="0">
                <a:solidFill>
                  <a:schemeClr val="accent1">
                    <a:lumMod val="50000"/>
                  </a:schemeClr>
                </a:solidFill>
                <a:latin typeface="Calibri" panose="020F0502020204030204" pitchFamily="34" charset="0"/>
                <a:cs typeface="Calibri" panose="020F0502020204030204" pitchFamily="34" charset="0"/>
              </a:rPr>
              <a:t>Molecular mechanisms involved</a:t>
            </a:r>
          </a:p>
          <a:p>
            <a:pPr lvl="2">
              <a:lnSpc>
                <a:spcPct val="150000"/>
              </a:lnSpc>
            </a:pPr>
            <a:r>
              <a:rPr lang="en-US" sz="3200" dirty="0">
                <a:solidFill>
                  <a:schemeClr val="accent1">
                    <a:lumMod val="50000"/>
                  </a:schemeClr>
                </a:solidFill>
                <a:latin typeface="Calibri" panose="020F0502020204030204" pitchFamily="34" charset="0"/>
                <a:cs typeface="Calibri" panose="020F0502020204030204" pitchFamily="34" charset="0"/>
              </a:rPr>
              <a:t>Effective treatments</a:t>
            </a:r>
          </a:p>
          <a:p>
            <a:pPr>
              <a:lnSpc>
                <a:spcPct val="150000"/>
              </a:lnSpc>
            </a:pPr>
            <a:r>
              <a:rPr lang="en-US" sz="3200" b="1" dirty="0">
                <a:solidFill>
                  <a:schemeClr val="accent1">
                    <a:lumMod val="50000"/>
                  </a:schemeClr>
                </a:solidFill>
                <a:latin typeface="Calibri" panose="020F0502020204030204" pitchFamily="34" charset="0"/>
                <a:cs typeface="Calibri" panose="020F0502020204030204" pitchFamily="34" charset="0"/>
              </a:rPr>
              <a:t>↑ in opioid-related fatalities</a:t>
            </a:r>
          </a:p>
          <a:p>
            <a:pPr lvl="1">
              <a:lnSpc>
                <a:spcPct val="150000"/>
              </a:lnSpc>
            </a:pPr>
            <a:r>
              <a:rPr lang="en-US" sz="3200" dirty="0">
                <a:solidFill>
                  <a:schemeClr val="accent1">
                    <a:lumMod val="50000"/>
                  </a:schemeClr>
                </a:solidFill>
                <a:latin typeface="Calibri" panose="020F0502020204030204" pitchFamily="34" charset="0"/>
                <a:cs typeface="Calibri" panose="020F0502020204030204" pitchFamily="34" charset="0"/>
              </a:rPr>
              <a:t>Need for novel </a:t>
            </a:r>
            <a:r>
              <a:rPr lang="en-US" sz="3200" b="1" dirty="0">
                <a:solidFill>
                  <a:schemeClr val="accent4">
                    <a:lumMod val="75000"/>
                  </a:schemeClr>
                </a:solidFill>
                <a:latin typeface="Calibri" panose="020F0502020204030204" pitchFamily="34" charset="0"/>
                <a:cs typeface="Calibri" panose="020F0502020204030204" pitchFamily="34" charset="0"/>
              </a:rPr>
              <a:t>OUD</a:t>
            </a:r>
            <a:r>
              <a:rPr lang="en-US" sz="3200" dirty="0">
                <a:solidFill>
                  <a:schemeClr val="accent1">
                    <a:lumMod val="50000"/>
                  </a:schemeClr>
                </a:solidFill>
                <a:latin typeface="Calibri" panose="020F0502020204030204" pitchFamily="34" charset="0"/>
                <a:cs typeface="Calibri" panose="020F0502020204030204" pitchFamily="34" charset="0"/>
              </a:rPr>
              <a:t> treatment</a:t>
            </a:r>
            <a:r>
              <a:rPr lang="en-US" sz="3200" dirty="0">
                <a:solidFill>
                  <a:schemeClr val="accent1">
                    <a:lumMod val="50000"/>
                  </a:schemeClr>
                </a:solidFill>
              </a:rPr>
              <a:t> </a:t>
            </a:r>
          </a:p>
        </p:txBody>
      </p:sp>
    </p:spTree>
    <p:extLst>
      <p:ext uri="{BB962C8B-B14F-4D97-AF65-F5344CB8AC3E}">
        <p14:creationId xmlns:p14="http://schemas.microsoft.com/office/powerpoint/2010/main" val="3077819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2F4F8B-27E1-BE7F-DE66-4CB4B4EA0D4D}"/>
              </a:ext>
            </a:extLst>
          </p:cNvPr>
          <p:cNvSpPr>
            <a:spLocks noGrp="1"/>
          </p:cNvSpPr>
          <p:nvPr>
            <p:ph idx="1"/>
          </p:nvPr>
        </p:nvSpPr>
        <p:spPr>
          <a:xfrm>
            <a:off x="131724" y="1824615"/>
            <a:ext cx="5191125" cy="5033385"/>
          </a:xfrm>
        </p:spPr>
        <p:txBody>
          <a:bodyPr>
            <a:normAutofit/>
          </a:bodyPr>
          <a:lstStyle/>
          <a:p>
            <a:pPr>
              <a:lnSpc>
                <a:spcPct val="100000"/>
              </a:lnSpc>
            </a:pPr>
            <a:r>
              <a:rPr lang="en-US" sz="3200" b="1" dirty="0">
                <a:solidFill>
                  <a:schemeClr val="accent4">
                    <a:lumMod val="75000"/>
                  </a:schemeClr>
                </a:solidFill>
                <a:latin typeface="Calibri" panose="020F0502020204030204" pitchFamily="34" charset="0"/>
                <a:cs typeface="Calibri" panose="020F0502020204030204" pitchFamily="34" charset="0"/>
              </a:rPr>
              <a:t>OUD</a:t>
            </a:r>
            <a:r>
              <a:rPr lang="en-US" sz="3200" dirty="0">
                <a:solidFill>
                  <a:schemeClr val="accent1">
                    <a:lumMod val="50000"/>
                  </a:schemeClr>
                </a:solidFill>
              </a:rPr>
              <a:t> claims 80,000+ lives in 2021!</a:t>
            </a:r>
          </a:p>
          <a:p>
            <a:pPr lvl="1">
              <a:lnSpc>
                <a:spcPct val="100000"/>
              </a:lnSpc>
            </a:pPr>
            <a:r>
              <a:rPr lang="en-US" sz="3200" dirty="0">
                <a:solidFill>
                  <a:schemeClr val="accent1">
                    <a:lumMod val="50000"/>
                  </a:schemeClr>
                </a:solidFill>
              </a:rPr>
              <a:t>Huge increase in deaths every year</a:t>
            </a:r>
          </a:p>
          <a:p>
            <a:pPr>
              <a:lnSpc>
                <a:spcPct val="100000"/>
              </a:lnSpc>
            </a:pPr>
            <a:r>
              <a:rPr lang="en-US" sz="3200" b="1" dirty="0">
                <a:solidFill>
                  <a:schemeClr val="accent1">
                    <a:lumMod val="50000"/>
                  </a:schemeClr>
                </a:solidFill>
              </a:rPr>
              <a:t>Urgent need for novel </a:t>
            </a:r>
            <a:r>
              <a:rPr lang="en-US" sz="3200" b="1" dirty="0">
                <a:solidFill>
                  <a:schemeClr val="accent4">
                    <a:lumMod val="75000"/>
                  </a:schemeClr>
                </a:solidFill>
                <a:latin typeface="Calibri" panose="020F0502020204030204" pitchFamily="34" charset="0"/>
                <a:cs typeface="Calibri" panose="020F0502020204030204" pitchFamily="34" charset="0"/>
              </a:rPr>
              <a:t>OUD</a:t>
            </a:r>
            <a:r>
              <a:rPr lang="en-US" sz="3200" b="1" dirty="0">
                <a:solidFill>
                  <a:schemeClr val="accent1">
                    <a:lumMod val="50000"/>
                  </a:schemeClr>
                </a:solidFill>
              </a:rPr>
              <a:t> treatments</a:t>
            </a:r>
          </a:p>
          <a:p>
            <a:pPr lvl="1">
              <a:lnSpc>
                <a:spcPct val="100000"/>
              </a:lnSpc>
            </a:pPr>
            <a:r>
              <a:rPr lang="en-US" sz="3200" dirty="0">
                <a:solidFill>
                  <a:schemeClr val="accent1">
                    <a:lumMod val="50000"/>
                  </a:schemeClr>
                </a:solidFill>
              </a:rPr>
              <a:t>Address </a:t>
            </a:r>
            <a:r>
              <a:rPr lang="en-US" sz="3200" b="1" dirty="0">
                <a:solidFill>
                  <a:schemeClr val="accent5"/>
                </a:solidFill>
              </a:rPr>
              <a:t>OXT</a:t>
            </a:r>
            <a:r>
              <a:rPr lang="en-US" sz="3200" dirty="0">
                <a:solidFill>
                  <a:schemeClr val="accent1">
                    <a:lumMod val="50000"/>
                  </a:schemeClr>
                </a:solidFill>
              </a:rPr>
              <a:t> and </a:t>
            </a:r>
            <a:r>
              <a:rPr lang="en-US" sz="3200" b="1" dirty="0" err="1">
                <a:solidFill>
                  <a:schemeClr val="accent6"/>
                </a:solidFill>
              </a:rPr>
              <a:t>Orx</a:t>
            </a:r>
            <a:r>
              <a:rPr lang="en-US" sz="3200" dirty="0">
                <a:solidFill>
                  <a:schemeClr val="accent1">
                    <a:lumMod val="50000"/>
                  </a:schemeClr>
                </a:solidFill>
              </a:rPr>
              <a:t> influences</a:t>
            </a:r>
          </a:p>
          <a:p>
            <a:pPr marL="0" indent="0">
              <a:lnSpc>
                <a:spcPct val="100000"/>
              </a:lnSpc>
              <a:buNone/>
            </a:pPr>
            <a:endParaRPr lang="en-US" sz="3200" dirty="0">
              <a:solidFill>
                <a:schemeClr val="accent1">
                  <a:lumMod val="50000"/>
                </a:schemeClr>
              </a:solidFill>
            </a:endParaRPr>
          </a:p>
        </p:txBody>
      </p:sp>
      <p:pic>
        <p:nvPicPr>
          <p:cNvPr id="5" name="Picture 4">
            <a:extLst>
              <a:ext uri="{FF2B5EF4-FFF2-40B4-BE49-F238E27FC236}">
                <a16:creationId xmlns:a16="http://schemas.microsoft.com/office/drawing/2014/main" id="{A1DD3712-360E-DCB2-EA66-17EBAFFEC50B}"/>
              </a:ext>
            </a:extLst>
          </p:cNvPr>
          <p:cNvPicPr>
            <a:picLocks noChangeAspect="1"/>
          </p:cNvPicPr>
          <p:nvPr/>
        </p:nvPicPr>
        <p:blipFill>
          <a:blip r:embed="rId2"/>
          <a:stretch>
            <a:fillRect/>
          </a:stretch>
        </p:blipFill>
        <p:spPr>
          <a:xfrm>
            <a:off x="5211710" y="1759599"/>
            <a:ext cx="6980290" cy="4895561"/>
          </a:xfrm>
          <a:prstGeom prst="roundRect">
            <a:avLst>
              <a:gd name="adj" fmla="val 8594"/>
            </a:avLst>
          </a:prstGeom>
          <a:solidFill>
            <a:srgbClr val="FFFFFF">
              <a:shade val="85000"/>
            </a:srgbClr>
          </a:solidFill>
          <a:ln>
            <a:noFill/>
          </a:ln>
          <a:effectLst/>
        </p:spPr>
      </p:pic>
      <p:sp>
        <p:nvSpPr>
          <p:cNvPr id="7" name="TextBox 6">
            <a:extLst>
              <a:ext uri="{FF2B5EF4-FFF2-40B4-BE49-F238E27FC236}">
                <a16:creationId xmlns:a16="http://schemas.microsoft.com/office/drawing/2014/main" id="{351BE291-648B-2D19-E56C-CEC3122AACE8}"/>
              </a:ext>
            </a:extLst>
          </p:cNvPr>
          <p:cNvSpPr txBox="1"/>
          <p:nvPr/>
        </p:nvSpPr>
        <p:spPr>
          <a:xfrm>
            <a:off x="9846076" y="6561709"/>
            <a:ext cx="6105236" cy="369332"/>
          </a:xfrm>
          <a:prstGeom prst="rect">
            <a:avLst/>
          </a:prstGeom>
          <a:noFill/>
        </p:spPr>
        <p:txBody>
          <a:bodyPr wrap="square">
            <a:spAutoFit/>
          </a:bodyPr>
          <a:lstStyle/>
          <a:p>
            <a:r>
              <a:rPr lang="en-US" dirty="0">
                <a:solidFill>
                  <a:schemeClr val="accent1">
                    <a:lumMod val="60000"/>
                    <a:lumOff val="40000"/>
                  </a:schemeClr>
                </a:solidFill>
              </a:rPr>
              <a:t>Source: CDC WONDER</a:t>
            </a:r>
          </a:p>
        </p:txBody>
      </p:sp>
      <p:sp>
        <p:nvSpPr>
          <p:cNvPr id="10" name="Title 1">
            <a:extLst>
              <a:ext uri="{FF2B5EF4-FFF2-40B4-BE49-F238E27FC236}">
                <a16:creationId xmlns:a16="http://schemas.microsoft.com/office/drawing/2014/main" id="{288F00C3-61F9-90D7-6BDC-6622F2087B3B}"/>
              </a:ext>
            </a:extLst>
          </p:cNvPr>
          <p:cNvSpPr txBox="1">
            <a:spLocks/>
          </p:cNvSpPr>
          <p:nvPr/>
        </p:nvSpPr>
        <p:spPr>
          <a:xfrm>
            <a:off x="838200" y="3743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1">
                    <a:lumMod val="50000"/>
                  </a:schemeClr>
                </a:solidFill>
              </a:rPr>
              <a:t>Why Do We Care?</a:t>
            </a:r>
          </a:p>
        </p:txBody>
      </p:sp>
    </p:spTree>
    <p:extLst>
      <p:ext uri="{BB962C8B-B14F-4D97-AF65-F5344CB8AC3E}">
        <p14:creationId xmlns:p14="http://schemas.microsoft.com/office/powerpoint/2010/main" val="1567983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931D-5EBC-39CB-71C1-187DA58BEEC7}"/>
              </a:ext>
            </a:extLst>
          </p:cNvPr>
          <p:cNvSpPr>
            <a:spLocks noGrp="1"/>
          </p:cNvSpPr>
          <p:nvPr>
            <p:ph type="title"/>
          </p:nvPr>
        </p:nvSpPr>
        <p:spPr/>
        <p:txBody>
          <a:bodyPr/>
          <a:lstStyle/>
          <a:p>
            <a:pPr algn="ctr"/>
            <a:r>
              <a:rPr lang="en-US" b="1" dirty="0">
                <a:solidFill>
                  <a:schemeClr val="accent1">
                    <a:lumMod val="50000"/>
                  </a:schemeClr>
                </a:solidFill>
              </a:rPr>
              <a:t>Why Do We Care? </a:t>
            </a:r>
          </a:p>
        </p:txBody>
      </p:sp>
      <p:sp>
        <p:nvSpPr>
          <p:cNvPr id="3" name="Content Placeholder 2">
            <a:extLst>
              <a:ext uri="{FF2B5EF4-FFF2-40B4-BE49-F238E27FC236}">
                <a16:creationId xmlns:a16="http://schemas.microsoft.com/office/drawing/2014/main" id="{812F4F8B-27E1-BE7F-DE66-4CB4B4EA0D4D}"/>
              </a:ext>
            </a:extLst>
          </p:cNvPr>
          <p:cNvSpPr>
            <a:spLocks noGrp="1"/>
          </p:cNvSpPr>
          <p:nvPr>
            <p:ph idx="1"/>
          </p:nvPr>
        </p:nvSpPr>
        <p:spPr>
          <a:xfrm>
            <a:off x="289367" y="1825625"/>
            <a:ext cx="11587441" cy="4351338"/>
          </a:xfrm>
        </p:spPr>
        <p:txBody>
          <a:bodyPr>
            <a:normAutofit/>
          </a:bodyPr>
          <a:lstStyle/>
          <a:p>
            <a:pPr>
              <a:lnSpc>
                <a:spcPct val="150000"/>
              </a:lnSpc>
            </a:pPr>
            <a:r>
              <a:rPr lang="en-US" sz="3200" b="1" dirty="0">
                <a:solidFill>
                  <a:schemeClr val="accent5"/>
                </a:solidFill>
              </a:rPr>
              <a:t>OXT</a:t>
            </a:r>
            <a:r>
              <a:rPr lang="en-US" sz="3200" b="1" dirty="0">
                <a:solidFill>
                  <a:schemeClr val="accent1">
                    <a:lumMod val="50000"/>
                  </a:schemeClr>
                </a:solidFill>
              </a:rPr>
              <a:t> and </a:t>
            </a:r>
            <a:r>
              <a:rPr lang="en-US" sz="3200" b="1" dirty="0" err="1">
                <a:solidFill>
                  <a:schemeClr val="accent6"/>
                </a:solidFill>
              </a:rPr>
              <a:t>Orx</a:t>
            </a:r>
            <a:r>
              <a:rPr lang="en-US" sz="3200" b="1" dirty="0">
                <a:solidFill>
                  <a:schemeClr val="accent1">
                    <a:lumMod val="50000"/>
                  </a:schemeClr>
                </a:solidFill>
              </a:rPr>
              <a:t> may protect against </a:t>
            </a:r>
            <a:r>
              <a:rPr lang="en-US" sz="3200" b="1" dirty="0">
                <a:solidFill>
                  <a:schemeClr val="accent4">
                    <a:lumMod val="75000"/>
                  </a:schemeClr>
                </a:solidFill>
              </a:rPr>
              <a:t>OUD</a:t>
            </a:r>
            <a:r>
              <a:rPr lang="en-US" sz="3200" b="1" dirty="0">
                <a:solidFill>
                  <a:schemeClr val="accent1">
                    <a:lumMod val="50000"/>
                  </a:schemeClr>
                </a:solidFill>
              </a:rPr>
              <a:t> severity</a:t>
            </a:r>
          </a:p>
          <a:p>
            <a:pPr lvl="1">
              <a:lnSpc>
                <a:spcPct val="150000"/>
              </a:lnSpc>
            </a:pPr>
            <a:r>
              <a:rPr lang="en-US" sz="3200" dirty="0">
                <a:solidFill>
                  <a:schemeClr val="accent1">
                    <a:lumMod val="50000"/>
                  </a:schemeClr>
                </a:solidFill>
              </a:rPr>
              <a:t>Novel and </a:t>
            </a:r>
            <a:r>
              <a:rPr lang="en-US" sz="3200" b="1" dirty="0">
                <a:solidFill>
                  <a:schemeClr val="accent1">
                    <a:lumMod val="50000"/>
                  </a:schemeClr>
                </a:solidFill>
              </a:rPr>
              <a:t>effective</a:t>
            </a:r>
            <a:r>
              <a:rPr lang="en-US" sz="3200" dirty="0">
                <a:solidFill>
                  <a:schemeClr val="accent1">
                    <a:lumMod val="50000"/>
                  </a:schemeClr>
                </a:solidFill>
              </a:rPr>
              <a:t> treatment</a:t>
            </a:r>
          </a:p>
          <a:p>
            <a:pPr>
              <a:lnSpc>
                <a:spcPct val="150000"/>
              </a:lnSpc>
            </a:pPr>
            <a:r>
              <a:rPr lang="en-US" sz="3200" b="1" dirty="0">
                <a:solidFill>
                  <a:schemeClr val="accent1">
                    <a:lumMod val="50000"/>
                  </a:schemeClr>
                </a:solidFill>
              </a:rPr>
              <a:t>Understanding </a:t>
            </a:r>
            <a:r>
              <a:rPr lang="en-US" sz="3200" b="1" dirty="0">
                <a:solidFill>
                  <a:schemeClr val="accent5"/>
                </a:solidFill>
              </a:rPr>
              <a:t>OXT</a:t>
            </a:r>
            <a:r>
              <a:rPr lang="en-US" sz="3200" b="1" dirty="0">
                <a:solidFill>
                  <a:schemeClr val="accent1">
                    <a:lumMod val="50000"/>
                  </a:schemeClr>
                </a:solidFill>
              </a:rPr>
              <a:t> and </a:t>
            </a:r>
            <a:r>
              <a:rPr lang="en-US" sz="3200" b="1" dirty="0" err="1">
                <a:solidFill>
                  <a:schemeClr val="accent6"/>
                </a:solidFill>
              </a:rPr>
              <a:t>Orx</a:t>
            </a:r>
            <a:r>
              <a:rPr lang="en-US" sz="3200" b="1" dirty="0">
                <a:solidFill>
                  <a:schemeClr val="accent1">
                    <a:lumMod val="50000"/>
                  </a:schemeClr>
                </a:solidFill>
              </a:rPr>
              <a:t> functioning </a:t>
            </a:r>
          </a:p>
          <a:p>
            <a:pPr lvl="1">
              <a:lnSpc>
                <a:spcPct val="150000"/>
              </a:lnSpc>
            </a:pPr>
            <a:r>
              <a:rPr lang="en-US" sz="2800" dirty="0">
                <a:solidFill>
                  <a:schemeClr val="accent1">
                    <a:lumMod val="50000"/>
                  </a:schemeClr>
                </a:solidFill>
              </a:rPr>
              <a:t>How do these systems alter molecular mechanisms?</a:t>
            </a:r>
          </a:p>
          <a:p>
            <a:pPr lvl="1">
              <a:lnSpc>
                <a:spcPct val="150000"/>
              </a:lnSpc>
            </a:pPr>
            <a:r>
              <a:rPr lang="en-US" sz="2800" dirty="0">
                <a:solidFill>
                  <a:schemeClr val="accent1">
                    <a:lumMod val="50000"/>
                  </a:schemeClr>
                </a:solidFill>
              </a:rPr>
              <a:t>In what areas of the brain?</a:t>
            </a:r>
          </a:p>
          <a:p>
            <a:pPr lvl="1">
              <a:lnSpc>
                <a:spcPct val="150000"/>
              </a:lnSpc>
            </a:pPr>
            <a:endParaRPr lang="en-US" sz="3200" dirty="0">
              <a:solidFill>
                <a:schemeClr val="accent1">
                  <a:lumMod val="50000"/>
                </a:schemeClr>
              </a:solidFill>
            </a:endParaRPr>
          </a:p>
          <a:p>
            <a:pPr>
              <a:lnSpc>
                <a:spcPct val="150000"/>
              </a:lnSpc>
            </a:pPr>
            <a:endParaRPr lang="en-US" sz="3200" dirty="0">
              <a:solidFill>
                <a:schemeClr val="accent1">
                  <a:lumMod val="50000"/>
                </a:schemeClr>
              </a:solidFill>
            </a:endParaRPr>
          </a:p>
        </p:txBody>
      </p:sp>
    </p:spTree>
    <p:extLst>
      <p:ext uri="{BB962C8B-B14F-4D97-AF65-F5344CB8AC3E}">
        <p14:creationId xmlns:p14="http://schemas.microsoft.com/office/powerpoint/2010/main" val="3974498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931D-5EBC-39CB-71C1-187DA58BEEC7}"/>
              </a:ext>
            </a:extLst>
          </p:cNvPr>
          <p:cNvSpPr>
            <a:spLocks noGrp="1"/>
          </p:cNvSpPr>
          <p:nvPr>
            <p:ph type="title"/>
          </p:nvPr>
        </p:nvSpPr>
        <p:spPr/>
        <p:txBody>
          <a:bodyPr/>
          <a:lstStyle/>
          <a:p>
            <a:pPr algn="ctr"/>
            <a:r>
              <a:rPr lang="en-US" b="1" dirty="0">
                <a:solidFill>
                  <a:schemeClr val="accent1">
                    <a:lumMod val="50000"/>
                  </a:schemeClr>
                </a:solidFill>
              </a:rPr>
              <a:t>Hypothesis</a:t>
            </a:r>
          </a:p>
        </p:txBody>
      </p:sp>
      <p:sp>
        <p:nvSpPr>
          <p:cNvPr id="3" name="Content Placeholder 2">
            <a:extLst>
              <a:ext uri="{FF2B5EF4-FFF2-40B4-BE49-F238E27FC236}">
                <a16:creationId xmlns:a16="http://schemas.microsoft.com/office/drawing/2014/main" id="{812F4F8B-27E1-BE7F-DE66-4CB4B4EA0D4D}"/>
              </a:ext>
            </a:extLst>
          </p:cNvPr>
          <p:cNvSpPr>
            <a:spLocks noGrp="1"/>
          </p:cNvSpPr>
          <p:nvPr>
            <p:ph idx="1"/>
          </p:nvPr>
        </p:nvSpPr>
        <p:spPr>
          <a:xfrm>
            <a:off x="838200" y="2165131"/>
            <a:ext cx="10515600" cy="2354317"/>
          </a:xfrm>
        </p:spPr>
        <p:txBody>
          <a:bodyPr>
            <a:normAutofit lnSpcReduction="10000"/>
          </a:bodyPr>
          <a:lstStyle/>
          <a:p>
            <a:pPr marL="0" indent="0">
              <a:buNone/>
            </a:pPr>
            <a:r>
              <a:rPr lang="en-US" sz="4800" b="1" dirty="0">
                <a:solidFill>
                  <a:schemeClr val="accent1">
                    <a:lumMod val="50000"/>
                  </a:schemeClr>
                </a:solidFill>
              </a:rPr>
              <a:t>Pharmacological modulation of </a:t>
            </a:r>
            <a:r>
              <a:rPr lang="en-US" sz="4800" b="1" dirty="0">
                <a:solidFill>
                  <a:schemeClr val="accent5"/>
                </a:solidFill>
              </a:rPr>
              <a:t>OXT</a:t>
            </a:r>
            <a:r>
              <a:rPr lang="en-US" sz="4800" b="1" dirty="0">
                <a:solidFill>
                  <a:schemeClr val="accent1">
                    <a:lumMod val="50000"/>
                  </a:schemeClr>
                </a:solidFill>
              </a:rPr>
              <a:t> and </a:t>
            </a:r>
            <a:r>
              <a:rPr lang="en-US" sz="4800" b="1" dirty="0" err="1">
                <a:solidFill>
                  <a:schemeClr val="accent6"/>
                </a:solidFill>
              </a:rPr>
              <a:t>Orx</a:t>
            </a:r>
            <a:r>
              <a:rPr lang="en-US" sz="4800" b="1" dirty="0">
                <a:solidFill>
                  <a:schemeClr val="accent1">
                    <a:lumMod val="50000"/>
                  </a:schemeClr>
                </a:solidFill>
              </a:rPr>
              <a:t> systems alter </a:t>
            </a:r>
            <a:r>
              <a:rPr lang="en-US" sz="4800" b="1" dirty="0">
                <a:solidFill>
                  <a:srgbClr val="7030A0"/>
                </a:solidFill>
              </a:rPr>
              <a:t>reward-related cues </a:t>
            </a:r>
            <a:r>
              <a:rPr lang="en-US" sz="4800" b="1" dirty="0">
                <a:solidFill>
                  <a:schemeClr val="accent1">
                    <a:lumMod val="50000"/>
                  </a:schemeClr>
                </a:solidFill>
              </a:rPr>
              <a:t>to combat </a:t>
            </a:r>
            <a:r>
              <a:rPr lang="en-US" sz="4800" b="1" dirty="0">
                <a:solidFill>
                  <a:schemeClr val="accent2"/>
                </a:solidFill>
              </a:rPr>
              <a:t>addictive</a:t>
            </a:r>
            <a:r>
              <a:rPr lang="en-US" sz="4800" b="1" dirty="0">
                <a:solidFill>
                  <a:schemeClr val="accent1">
                    <a:lumMod val="50000"/>
                  </a:schemeClr>
                </a:solidFill>
              </a:rPr>
              <a:t> behaviors</a:t>
            </a:r>
            <a:endParaRPr lang="en-US" sz="4800" b="1" dirty="0">
              <a:solidFill>
                <a:srgbClr val="7030A0"/>
              </a:solidFill>
            </a:endParaRPr>
          </a:p>
          <a:p>
            <a:pPr lvl="2"/>
            <a:r>
              <a:rPr lang="en-US" sz="3600" dirty="0">
                <a:solidFill>
                  <a:schemeClr val="accent1">
                    <a:lumMod val="50000"/>
                  </a:schemeClr>
                </a:solidFill>
              </a:rPr>
              <a:t>With cues available or unavailable </a:t>
            </a:r>
          </a:p>
          <a:p>
            <a:pPr marL="0" indent="0">
              <a:buNone/>
            </a:pPr>
            <a:endParaRPr lang="en-US" sz="3200" dirty="0">
              <a:solidFill>
                <a:schemeClr val="accent1">
                  <a:lumMod val="50000"/>
                </a:schemeClr>
              </a:solidFill>
            </a:endParaRPr>
          </a:p>
          <a:p>
            <a:pPr marL="457200" indent="-457200">
              <a:buFont typeface="+mj-lt"/>
              <a:buAutoNum type="arabicPeriod"/>
            </a:pPr>
            <a:endParaRPr lang="en-US" sz="3200" dirty="0">
              <a:solidFill>
                <a:schemeClr val="accent1">
                  <a:lumMod val="50000"/>
                </a:schemeClr>
              </a:solidFill>
            </a:endParaRPr>
          </a:p>
          <a:p>
            <a:pPr marL="0" indent="0">
              <a:buNone/>
            </a:pPr>
            <a:endParaRPr lang="en-US" sz="3200" dirty="0">
              <a:solidFill>
                <a:schemeClr val="accent1">
                  <a:lumMod val="50000"/>
                </a:schemeClr>
              </a:solidFill>
            </a:endParaRPr>
          </a:p>
        </p:txBody>
      </p:sp>
    </p:spTree>
    <p:extLst>
      <p:ext uri="{BB962C8B-B14F-4D97-AF65-F5344CB8AC3E}">
        <p14:creationId xmlns:p14="http://schemas.microsoft.com/office/powerpoint/2010/main" val="1495664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931D-5EBC-39CB-71C1-187DA58BEEC7}"/>
              </a:ext>
            </a:extLst>
          </p:cNvPr>
          <p:cNvSpPr>
            <a:spLocks noGrp="1"/>
          </p:cNvSpPr>
          <p:nvPr>
            <p:ph type="title"/>
          </p:nvPr>
        </p:nvSpPr>
        <p:spPr/>
        <p:txBody>
          <a:bodyPr/>
          <a:lstStyle/>
          <a:p>
            <a:pPr algn="ctr"/>
            <a:r>
              <a:rPr lang="en-US" b="1" dirty="0">
                <a:solidFill>
                  <a:schemeClr val="accent1">
                    <a:lumMod val="50000"/>
                  </a:schemeClr>
                </a:solidFill>
              </a:rPr>
              <a:t>Methods</a:t>
            </a:r>
          </a:p>
        </p:txBody>
      </p:sp>
      <p:sp>
        <p:nvSpPr>
          <p:cNvPr id="3" name="Content Placeholder 2">
            <a:extLst>
              <a:ext uri="{FF2B5EF4-FFF2-40B4-BE49-F238E27FC236}">
                <a16:creationId xmlns:a16="http://schemas.microsoft.com/office/drawing/2014/main" id="{812F4F8B-27E1-BE7F-DE66-4CB4B4EA0D4D}"/>
              </a:ext>
            </a:extLst>
          </p:cNvPr>
          <p:cNvSpPr>
            <a:spLocks noGrp="1"/>
          </p:cNvSpPr>
          <p:nvPr>
            <p:ph idx="1"/>
          </p:nvPr>
        </p:nvSpPr>
        <p:spPr>
          <a:xfrm>
            <a:off x="838200" y="1271752"/>
            <a:ext cx="10515600" cy="5221123"/>
          </a:xfrm>
        </p:spPr>
        <p:txBody>
          <a:bodyPr>
            <a:normAutofit/>
          </a:bodyPr>
          <a:lstStyle/>
          <a:p>
            <a:pPr>
              <a:lnSpc>
                <a:spcPct val="150000"/>
              </a:lnSpc>
            </a:pPr>
            <a:r>
              <a:rPr lang="en-US" sz="3200" b="1" dirty="0">
                <a:solidFill>
                  <a:schemeClr val="accent1">
                    <a:lumMod val="50000"/>
                  </a:schemeClr>
                </a:solidFill>
              </a:rPr>
              <a:t>Experimental agents</a:t>
            </a:r>
          </a:p>
          <a:p>
            <a:pPr lvl="1">
              <a:lnSpc>
                <a:spcPct val="150000"/>
              </a:lnSpc>
            </a:pPr>
            <a:r>
              <a:rPr lang="en-US" sz="3200" dirty="0">
                <a:solidFill>
                  <a:schemeClr val="accent1">
                    <a:lumMod val="50000"/>
                  </a:schemeClr>
                </a:solidFill>
              </a:rPr>
              <a:t>Synthetic oxytocin</a:t>
            </a:r>
          </a:p>
          <a:p>
            <a:pPr lvl="1">
              <a:lnSpc>
                <a:spcPct val="150000"/>
              </a:lnSpc>
            </a:pPr>
            <a:r>
              <a:rPr lang="en-US" sz="3200" u="sng" dirty="0">
                <a:solidFill>
                  <a:schemeClr val="accent1">
                    <a:lumMod val="50000"/>
                  </a:schemeClr>
                </a:solidFill>
              </a:rPr>
              <a:t>D</a:t>
            </a:r>
            <a:r>
              <a:rPr lang="en-US" sz="3200" dirty="0">
                <a:solidFill>
                  <a:schemeClr val="accent1">
                    <a:lumMod val="50000"/>
                  </a:schemeClr>
                </a:solidFill>
              </a:rPr>
              <a:t>ual-</a:t>
            </a:r>
            <a:r>
              <a:rPr lang="en-US" sz="3200" u="sng" dirty="0">
                <a:solidFill>
                  <a:schemeClr val="accent1">
                    <a:lumMod val="50000"/>
                  </a:schemeClr>
                </a:solidFill>
              </a:rPr>
              <a:t>O</a:t>
            </a:r>
            <a:r>
              <a:rPr lang="en-US" sz="3200" dirty="0">
                <a:solidFill>
                  <a:schemeClr val="accent1">
                    <a:lumMod val="50000"/>
                  </a:schemeClr>
                </a:solidFill>
              </a:rPr>
              <a:t>rexin </a:t>
            </a:r>
            <a:r>
              <a:rPr lang="en-US" sz="3200" u="sng" dirty="0">
                <a:solidFill>
                  <a:schemeClr val="accent1">
                    <a:lumMod val="50000"/>
                  </a:schemeClr>
                </a:solidFill>
              </a:rPr>
              <a:t>R</a:t>
            </a:r>
            <a:r>
              <a:rPr lang="en-US" sz="3200" dirty="0">
                <a:solidFill>
                  <a:schemeClr val="accent1">
                    <a:lumMod val="50000"/>
                  </a:schemeClr>
                </a:solidFill>
              </a:rPr>
              <a:t>eceptor </a:t>
            </a:r>
            <a:r>
              <a:rPr lang="en-US" sz="3200" u="sng" dirty="0">
                <a:solidFill>
                  <a:schemeClr val="accent1">
                    <a:lumMod val="50000"/>
                  </a:schemeClr>
                </a:solidFill>
              </a:rPr>
              <a:t>A</a:t>
            </a:r>
            <a:r>
              <a:rPr lang="en-US" sz="3200" dirty="0">
                <a:solidFill>
                  <a:schemeClr val="accent1">
                    <a:lumMod val="50000"/>
                  </a:schemeClr>
                </a:solidFill>
              </a:rPr>
              <a:t>ntagonist (DORA)</a:t>
            </a:r>
          </a:p>
          <a:p>
            <a:pPr>
              <a:lnSpc>
                <a:spcPct val="150000"/>
              </a:lnSpc>
            </a:pPr>
            <a:r>
              <a:rPr lang="en-US" sz="3200" b="1" dirty="0">
                <a:solidFill>
                  <a:schemeClr val="accent1">
                    <a:lumMod val="50000"/>
                  </a:schemeClr>
                </a:solidFill>
              </a:rPr>
              <a:t>Food or heroin self-administration </a:t>
            </a:r>
            <a:r>
              <a:rPr lang="en-US" sz="3200" b="1" dirty="0">
                <a:solidFill>
                  <a:schemeClr val="accent1">
                    <a:lumMod val="50000"/>
                  </a:schemeClr>
                </a:solidFill>
                <a:latin typeface="Calibri" panose="020F0502020204030204" pitchFamily="34" charset="0"/>
                <a:cs typeface="Calibri" panose="020F0502020204030204" pitchFamily="34" charset="0"/>
              </a:rPr>
              <a:t>→ choice procedures</a:t>
            </a:r>
          </a:p>
          <a:p>
            <a:pPr>
              <a:lnSpc>
                <a:spcPct val="150000"/>
              </a:lnSpc>
            </a:pPr>
            <a:r>
              <a:rPr lang="en-US" sz="3200" b="1" dirty="0">
                <a:solidFill>
                  <a:schemeClr val="accent1">
                    <a:lumMod val="50000"/>
                  </a:schemeClr>
                </a:solidFill>
                <a:latin typeface="Calibri" panose="020F0502020204030204" pitchFamily="34" charset="0"/>
                <a:cs typeface="Calibri" panose="020F0502020204030204" pitchFamily="34" charset="0"/>
              </a:rPr>
              <a:t>Cued reward seeking test</a:t>
            </a:r>
          </a:p>
          <a:p>
            <a:pPr>
              <a:lnSpc>
                <a:spcPct val="150000"/>
              </a:lnSpc>
            </a:pPr>
            <a:r>
              <a:rPr lang="en-US" sz="3200" b="1" dirty="0">
                <a:solidFill>
                  <a:schemeClr val="accent1">
                    <a:lumMod val="50000"/>
                  </a:schemeClr>
                </a:solidFill>
                <a:latin typeface="Calibri" panose="020F0502020204030204" pitchFamily="34" charset="0"/>
                <a:cs typeface="Calibri" panose="020F0502020204030204" pitchFamily="34" charset="0"/>
              </a:rPr>
              <a:t>Immunohistochemistry and cell counts</a:t>
            </a:r>
          </a:p>
          <a:p>
            <a:pPr>
              <a:lnSpc>
                <a:spcPct val="150000"/>
              </a:lnSpc>
            </a:pPr>
            <a:endParaRPr lang="en-US" sz="3200" dirty="0">
              <a:solidFill>
                <a:schemeClr val="accent1">
                  <a:lumMod val="50000"/>
                </a:schemeClr>
              </a:solidFill>
            </a:endParaRPr>
          </a:p>
          <a:p>
            <a:pPr>
              <a:lnSpc>
                <a:spcPct val="150000"/>
              </a:lnSpc>
            </a:pPr>
            <a:endParaRPr lang="en-US" sz="3200" dirty="0">
              <a:solidFill>
                <a:schemeClr val="accent1">
                  <a:lumMod val="50000"/>
                </a:schemeClr>
              </a:solidFill>
            </a:endParaRPr>
          </a:p>
        </p:txBody>
      </p:sp>
    </p:spTree>
    <p:extLst>
      <p:ext uri="{BB962C8B-B14F-4D97-AF65-F5344CB8AC3E}">
        <p14:creationId xmlns:p14="http://schemas.microsoft.com/office/powerpoint/2010/main" val="2797643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84C75E-D8C5-3AD9-83B4-C76D093C7B96}"/>
              </a:ext>
            </a:extLst>
          </p:cNvPr>
          <p:cNvPicPr>
            <a:picLocks noChangeAspect="1"/>
          </p:cNvPicPr>
          <p:nvPr/>
        </p:nvPicPr>
        <p:blipFill rotWithShape="1">
          <a:blip r:embed="rId2"/>
          <a:srcRect b="33161"/>
          <a:stretch/>
        </p:blipFill>
        <p:spPr>
          <a:xfrm>
            <a:off x="1198900" y="1203767"/>
            <a:ext cx="9794199" cy="5324355"/>
          </a:xfrm>
          <a:prstGeom prst="rect">
            <a:avLst/>
          </a:prstGeom>
        </p:spPr>
      </p:pic>
      <p:sp>
        <p:nvSpPr>
          <p:cNvPr id="2" name="Title 1">
            <a:extLst>
              <a:ext uri="{FF2B5EF4-FFF2-40B4-BE49-F238E27FC236}">
                <a16:creationId xmlns:a16="http://schemas.microsoft.com/office/drawing/2014/main" id="{7FCE692A-12E6-CE2F-D320-6AE1837EEDFD}"/>
              </a:ext>
            </a:extLst>
          </p:cNvPr>
          <p:cNvSpPr>
            <a:spLocks noGrp="1"/>
          </p:cNvSpPr>
          <p:nvPr>
            <p:ph type="title"/>
          </p:nvPr>
        </p:nvSpPr>
        <p:spPr>
          <a:xfrm>
            <a:off x="-191947" y="0"/>
            <a:ext cx="2969871" cy="1325563"/>
          </a:xfrm>
        </p:spPr>
        <p:txBody>
          <a:bodyPr/>
          <a:lstStyle/>
          <a:p>
            <a:pPr algn="ctr"/>
            <a:r>
              <a:rPr lang="en-US" b="1" dirty="0">
                <a:solidFill>
                  <a:schemeClr val="accent1">
                    <a:lumMod val="50000"/>
                  </a:schemeClr>
                </a:solidFill>
              </a:rPr>
              <a:t>Methods</a:t>
            </a:r>
          </a:p>
        </p:txBody>
      </p:sp>
      <p:sp>
        <p:nvSpPr>
          <p:cNvPr id="3" name="Rectangle 2">
            <a:extLst>
              <a:ext uri="{FF2B5EF4-FFF2-40B4-BE49-F238E27FC236}">
                <a16:creationId xmlns:a16="http://schemas.microsoft.com/office/drawing/2014/main" id="{7C358FC7-333D-8316-15DD-7E24022763AC}"/>
              </a:ext>
            </a:extLst>
          </p:cNvPr>
          <p:cNvSpPr/>
          <p:nvPr/>
        </p:nvSpPr>
        <p:spPr>
          <a:xfrm>
            <a:off x="2187614" y="1063505"/>
            <a:ext cx="462988" cy="524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692C3EC-34E1-E4B6-2D3A-3FEE5111205E}"/>
              </a:ext>
            </a:extLst>
          </p:cNvPr>
          <p:cNvSpPr txBox="1"/>
          <p:nvPr/>
        </p:nvSpPr>
        <p:spPr>
          <a:xfrm>
            <a:off x="6667018" y="4838217"/>
            <a:ext cx="2835797" cy="369332"/>
          </a:xfrm>
          <a:prstGeom prst="rect">
            <a:avLst/>
          </a:prstGeom>
          <a:noFill/>
        </p:spPr>
        <p:txBody>
          <a:bodyPr wrap="square" rtlCol="0">
            <a:spAutoFit/>
          </a:bodyPr>
          <a:lstStyle/>
          <a:p>
            <a:r>
              <a:rPr lang="en-US" b="1" dirty="0">
                <a:solidFill>
                  <a:schemeClr val="accent1">
                    <a:lumMod val="50000"/>
                  </a:schemeClr>
                </a:solidFill>
              </a:rPr>
              <a:t>(Fixed Ratio for Rewards)</a:t>
            </a:r>
          </a:p>
        </p:txBody>
      </p:sp>
    </p:spTree>
    <p:extLst>
      <p:ext uri="{BB962C8B-B14F-4D97-AF65-F5344CB8AC3E}">
        <p14:creationId xmlns:p14="http://schemas.microsoft.com/office/powerpoint/2010/main" val="1041169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931D-5EBC-39CB-71C1-187DA58BEEC7}"/>
              </a:ext>
            </a:extLst>
          </p:cNvPr>
          <p:cNvSpPr>
            <a:spLocks noGrp="1"/>
          </p:cNvSpPr>
          <p:nvPr>
            <p:ph type="title"/>
          </p:nvPr>
        </p:nvSpPr>
        <p:spPr>
          <a:xfrm>
            <a:off x="126124" y="154919"/>
            <a:ext cx="11939751" cy="906627"/>
          </a:xfrm>
        </p:spPr>
        <p:txBody>
          <a:bodyPr>
            <a:normAutofit/>
          </a:bodyPr>
          <a:lstStyle/>
          <a:p>
            <a:pPr algn="ctr"/>
            <a:r>
              <a:rPr lang="en-US" sz="4000" b="1" dirty="0">
                <a:solidFill>
                  <a:schemeClr val="accent1">
                    <a:lumMod val="50000"/>
                  </a:schemeClr>
                </a:solidFill>
              </a:rPr>
              <a:t>Main Characters</a:t>
            </a:r>
            <a:endParaRPr lang="en-US" sz="4000" b="1" dirty="0">
              <a:solidFill>
                <a:schemeClr val="accent5"/>
              </a:solidFill>
            </a:endParaRPr>
          </a:p>
        </p:txBody>
      </p:sp>
      <p:sp>
        <p:nvSpPr>
          <p:cNvPr id="3" name="Content Placeholder 2">
            <a:extLst>
              <a:ext uri="{FF2B5EF4-FFF2-40B4-BE49-F238E27FC236}">
                <a16:creationId xmlns:a16="http://schemas.microsoft.com/office/drawing/2014/main" id="{812F4F8B-27E1-BE7F-DE66-4CB4B4EA0D4D}"/>
              </a:ext>
            </a:extLst>
          </p:cNvPr>
          <p:cNvSpPr>
            <a:spLocks noGrp="1"/>
          </p:cNvSpPr>
          <p:nvPr>
            <p:ph idx="1"/>
          </p:nvPr>
        </p:nvSpPr>
        <p:spPr>
          <a:xfrm>
            <a:off x="428263" y="788275"/>
            <a:ext cx="11320042" cy="6009399"/>
          </a:xfrm>
        </p:spPr>
        <p:txBody>
          <a:bodyPr>
            <a:noAutofit/>
          </a:bodyPr>
          <a:lstStyle/>
          <a:p>
            <a:pPr marL="514350" indent="-514350">
              <a:spcBef>
                <a:spcPts val="600"/>
              </a:spcBef>
              <a:spcAft>
                <a:spcPts val="600"/>
              </a:spcAft>
              <a:buFont typeface="+mj-lt"/>
              <a:buAutoNum type="arabicPeriod"/>
            </a:pPr>
            <a:r>
              <a:rPr lang="en-US" sz="3200" b="1" dirty="0">
                <a:solidFill>
                  <a:schemeClr val="accent1"/>
                </a:solidFill>
              </a:rPr>
              <a:t>Oxytocin (OXT)</a:t>
            </a:r>
          </a:p>
          <a:p>
            <a:pPr lvl="1">
              <a:spcBef>
                <a:spcPts val="600"/>
              </a:spcBef>
              <a:spcAft>
                <a:spcPts val="600"/>
              </a:spcAft>
            </a:pPr>
            <a:r>
              <a:rPr lang="en-US" sz="3000" dirty="0">
                <a:solidFill>
                  <a:schemeClr val="accent1"/>
                </a:solidFill>
              </a:rPr>
              <a:t>Produced in Paraventricular Nucleus of the hypothalamus (PVN)</a:t>
            </a:r>
          </a:p>
          <a:p>
            <a:pPr lvl="1">
              <a:spcBef>
                <a:spcPts val="600"/>
              </a:spcBef>
              <a:spcAft>
                <a:spcPts val="600"/>
              </a:spcAft>
            </a:pPr>
            <a:r>
              <a:rPr lang="en-US" sz="3000" dirty="0">
                <a:solidFill>
                  <a:schemeClr val="accent1"/>
                </a:solidFill>
              </a:rPr>
              <a:t>Role in parturition, maternal behaviors, </a:t>
            </a:r>
            <a:r>
              <a:rPr lang="en-US" sz="3000" b="1" dirty="0">
                <a:solidFill>
                  <a:schemeClr val="accent1"/>
                </a:solidFill>
              </a:rPr>
              <a:t>social reward and stress responsivity</a:t>
            </a:r>
          </a:p>
          <a:p>
            <a:pPr marL="514350" indent="-514350">
              <a:spcBef>
                <a:spcPts val="600"/>
              </a:spcBef>
              <a:spcAft>
                <a:spcPts val="600"/>
              </a:spcAft>
              <a:buFont typeface="+mj-lt"/>
              <a:buAutoNum type="arabicPeriod"/>
            </a:pPr>
            <a:r>
              <a:rPr lang="en-US" sz="3200" b="1" dirty="0">
                <a:solidFill>
                  <a:schemeClr val="accent6">
                    <a:lumMod val="75000"/>
                  </a:schemeClr>
                </a:solidFill>
              </a:rPr>
              <a:t>Orexin (</a:t>
            </a:r>
            <a:r>
              <a:rPr lang="en-US" sz="3200" b="1" dirty="0" err="1">
                <a:solidFill>
                  <a:schemeClr val="accent6">
                    <a:lumMod val="75000"/>
                  </a:schemeClr>
                </a:solidFill>
              </a:rPr>
              <a:t>Orx</a:t>
            </a:r>
            <a:r>
              <a:rPr lang="en-US" sz="3200" b="1" dirty="0">
                <a:solidFill>
                  <a:schemeClr val="accent6">
                    <a:lumMod val="75000"/>
                  </a:schemeClr>
                </a:solidFill>
              </a:rPr>
              <a:t>)</a:t>
            </a:r>
          </a:p>
          <a:p>
            <a:pPr lvl="1">
              <a:spcBef>
                <a:spcPts val="600"/>
              </a:spcBef>
              <a:spcAft>
                <a:spcPts val="600"/>
              </a:spcAft>
            </a:pPr>
            <a:r>
              <a:rPr lang="en-US" sz="3000" dirty="0">
                <a:solidFill>
                  <a:schemeClr val="accent6">
                    <a:lumMod val="75000"/>
                  </a:schemeClr>
                </a:solidFill>
              </a:rPr>
              <a:t>Role in arousal, wakefulness, feeding, </a:t>
            </a:r>
            <a:r>
              <a:rPr lang="en-US" sz="3000" b="1" dirty="0">
                <a:solidFill>
                  <a:schemeClr val="accent6">
                    <a:lumMod val="75000"/>
                  </a:schemeClr>
                </a:solidFill>
              </a:rPr>
              <a:t>acts on stress and reward circuitry </a:t>
            </a:r>
          </a:p>
          <a:p>
            <a:pPr lvl="1">
              <a:spcBef>
                <a:spcPts val="600"/>
              </a:spcBef>
              <a:spcAft>
                <a:spcPts val="600"/>
              </a:spcAft>
            </a:pPr>
            <a:r>
              <a:rPr lang="en-US" sz="3000" dirty="0">
                <a:solidFill>
                  <a:schemeClr val="accent6">
                    <a:lumMod val="75000"/>
                  </a:schemeClr>
                </a:solidFill>
              </a:rPr>
              <a:t>Adjust capacity for peptide production </a:t>
            </a:r>
            <a:r>
              <a:rPr lang="en-US" sz="3000" dirty="0">
                <a:solidFill>
                  <a:schemeClr val="accent6">
                    <a:lumMod val="75000"/>
                  </a:schemeClr>
                </a:solidFill>
                <a:latin typeface="Abadi" panose="020B0604020104020204" pitchFamily="34" charset="0"/>
                <a:cs typeface="Calibri" panose="020F0502020204030204" pitchFamily="34" charset="0"/>
              </a:rPr>
              <a:t>→</a:t>
            </a:r>
            <a:r>
              <a:rPr lang="en-US" sz="3000" dirty="0">
                <a:solidFill>
                  <a:schemeClr val="accent6">
                    <a:lumMod val="75000"/>
                  </a:schemeClr>
                </a:solidFill>
                <a:latin typeface="Calibri" panose="020F0502020204030204" pitchFamily="34" charset="0"/>
                <a:cs typeface="Calibri" panose="020F0502020204030204" pitchFamily="34" charset="0"/>
              </a:rPr>
              <a:t> </a:t>
            </a:r>
            <a:r>
              <a:rPr lang="en-US" sz="3000" b="1" dirty="0" err="1">
                <a:solidFill>
                  <a:schemeClr val="accent6">
                    <a:lumMod val="75000"/>
                  </a:schemeClr>
                </a:solidFill>
                <a:latin typeface="Calibri" panose="020F0502020204030204" pitchFamily="34" charset="0"/>
                <a:cs typeface="Calibri" panose="020F0502020204030204" pitchFamily="34" charset="0"/>
              </a:rPr>
              <a:t>Orx</a:t>
            </a:r>
            <a:r>
              <a:rPr lang="en-US" sz="3000" b="1" dirty="0">
                <a:solidFill>
                  <a:schemeClr val="accent6">
                    <a:lumMod val="75000"/>
                  </a:schemeClr>
                </a:solidFill>
                <a:latin typeface="Calibri" panose="020F0502020204030204" pitchFamily="34" charset="0"/>
                <a:cs typeface="Calibri" panose="020F0502020204030204" pitchFamily="34" charset="0"/>
              </a:rPr>
              <a:t> reserve pools</a:t>
            </a:r>
            <a:endParaRPr lang="en-US" sz="3000" b="1" dirty="0">
              <a:solidFill>
                <a:schemeClr val="accent6">
                  <a:lumMod val="75000"/>
                </a:schemeClr>
              </a:solidFill>
            </a:endParaRPr>
          </a:p>
          <a:p>
            <a:pPr marL="514350" indent="-514350">
              <a:spcBef>
                <a:spcPts val="600"/>
              </a:spcBef>
              <a:spcAft>
                <a:spcPts val="600"/>
              </a:spcAft>
              <a:buFont typeface="+mj-lt"/>
              <a:buAutoNum type="arabicPeriod"/>
            </a:pPr>
            <a:r>
              <a:rPr lang="en-US" sz="3200" b="1" dirty="0">
                <a:solidFill>
                  <a:srgbClr val="7030A0"/>
                </a:solidFill>
              </a:rPr>
              <a:t>Paraventricular Nucleus of the hypothalamus (PVN)</a:t>
            </a:r>
          </a:p>
          <a:p>
            <a:pPr lvl="1">
              <a:spcBef>
                <a:spcPts val="600"/>
              </a:spcBef>
              <a:spcAft>
                <a:spcPts val="600"/>
              </a:spcAft>
            </a:pPr>
            <a:r>
              <a:rPr lang="en-US" sz="3000" dirty="0">
                <a:solidFill>
                  <a:srgbClr val="7030A0"/>
                </a:solidFill>
              </a:rPr>
              <a:t>Mediates appetite and stress responsivity</a:t>
            </a:r>
          </a:p>
          <a:p>
            <a:pPr lvl="1">
              <a:spcBef>
                <a:spcPts val="600"/>
              </a:spcBef>
              <a:spcAft>
                <a:spcPts val="600"/>
              </a:spcAft>
            </a:pPr>
            <a:r>
              <a:rPr lang="en-US" sz="3000" dirty="0">
                <a:solidFill>
                  <a:srgbClr val="7030A0"/>
                </a:solidFill>
              </a:rPr>
              <a:t>Inputs from </a:t>
            </a:r>
            <a:r>
              <a:rPr lang="en-US" sz="3000" b="1" dirty="0">
                <a:solidFill>
                  <a:srgbClr val="7030A0"/>
                </a:solidFill>
              </a:rPr>
              <a:t>CRH</a:t>
            </a:r>
            <a:r>
              <a:rPr lang="en-US" sz="3000" dirty="0">
                <a:solidFill>
                  <a:srgbClr val="7030A0"/>
                </a:solidFill>
              </a:rPr>
              <a:t>, </a:t>
            </a:r>
            <a:r>
              <a:rPr lang="en-US" sz="3000" b="1" dirty="0" err="1">
                <a:solidFill>
                  <a:srgbClr val="7030A0"/>
                </a:solidFill>
              </a:rPr>
              <a:t>Orx</a:t>
            </a:r>
            <a:r>
              <a:rPr lang="en-US" sz="3000" dirty="0">
                <a:solidFill>
                  <a:srgbClr val="7030A0"/>
                </a:solidFill>
              </a:rPr>
              <a:t>, </a:t>
            </a:r>
            <a:r>
              <a:rPr lang="en-US" sz="3000" b="1" dirty="0">
                <a:solidFill>
                  <a:srgbClr val="7030A0"/>
                </a:solidFill>
              </a:rPr>
              <a:t>OXT</a:t>
            </a:r>
            <a:r>
              <a:rPr lang="en-US" sz="3000" dirty="0">
                <a:solidFill>
                  <a:srgbClr val="7030A0"/>
                </a:solidFill>
              </a:rPr>
              <a:t>, and more!</a:t>
            </a:r>
          </a:p>
          <a:p>
            <a:pPr marL="514350" indent="-514350">
              <a:spcBef>
                <a:spcPts val="600"/>
              </a:spcBef>
              <a:spcAft>
                <a:spcPts val="600"/>
              </a:spcAft>
              <a:buFont typeface="+mj-lt"/>
              <a:buAutoNum type="arabicPeriod"/>
            </a:pPr>
            <a:endParaRPr lang="en-US" sz="3200" dirty="0"/>
          </a:p>
        </p:txBody>
      </p:sp>
    </p:spTree>
    <p:extLst>
      <p:ext uri="{BB962C8B-B14F-4D97-AF65-F5344CB8AC3E}">
        <p14:creationId xmlns:p14="http://schemas.microsoft.com/office/powerpoint/2010/main" val="1392423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84C75E-D8C5-3AD9-83B4-C76D093C7B96}"/>
              </a:ext>
            </a:extLst>
          </p:cNvPr>
          <p:cNvPicPr>
            <a:picLocks noChangeAspect="1"/>
          </p:cNvPicPr>
          <p:nvPr/>
        </p:nvPicPr>
        <p:blipFill rotWithShape="1">
          <a:blip r:embed="rId3"/>
          <a:srcRect l="355" t="75703" r="-355" b="-113"/>
          <a:stretch/>
        </p:blipFill>
        <p:spPr>
          <a:xfrm>
            <a:off x="917281" y="3787816"/>
            <a:ext cx="10843576" cy="2152891"/>
          </a:xfrm>
          <a:prstGeom prst="rect">
            <a:avLst/>
          </a:prstGeom>
        </p:spPr>
      </p:pic>
      <p:pic>
        <p:nvPicPr>
          <p:cNvPr id="2" name="Picture 1">
            <a:extLst>
              <a:ext uri="{FF2B5EF4-FFF2-40B4-BE49-F238E27FC236}">
                <a16:creationId xmlns:a16="http://schemas.microsoft.com/office/drawing/2014/main" id="{FCE2766B-4116-E05F-DEC7-1D724B9BC3D8}"/>
              </a:ext>
            </a:extLst>
          </p:cNvPr>
          <p:cNvPicPr>
            <a:picLocks noChangeAspect="1"/>
          </p:cNvPicPr>
          <p:nvPr/>
        </p:nvPicPr>
        <p:blipFill rotWithShape="1">
          <a:blip r:embed="rId3"/>
          <a:srcRect l="14113" r="15807" b="50016"/>
          <a:stretch/>
        </p:blipFill>
        <p:spPr>
          <a:xfrm>
            <a:off x="3290126" y="428264"/>
            <a:ext cx="5611747" cy="3255380"/>
          </a:xfrm>
          <a:prstGeom prst="rect">
            <a:avLst/>
          </a:prstGeom>
        </p:spPr>
      </p:pic>
      <p:sp>
        <p:nvSpPr>
          <p:cNvPr id="3" name="Title 1">
            <a:extLst>
              <a:ext uri="{FF2B5EF4-FFF2-40B4-BE49-F238E27FC236}">
                <a16:creationId xmlns:a16="http://schemas.microsoft.com/office/drawing/2014/main" id="{69CC20A6-28BC-76CF-562F-F33597574D26}"/>
              </a:ext>
            </a:extLst>
          </p:cNvPr>
          <p:cNvSpPr>
            <a:spLocks noGrp="1"/>
          </p:cNvSpPr>
          <p:nvPr>
            <p:ph type="title"/>
          </p:nvPr>
        </p:nvSpPr>
        <p:spPr>
          <a:xfrm>
            <a:off x="-191947" y="0"/>
            <a:ext cx="2969871" cy="1325563"/>
          </a:xfrm>
        </p:spPr>
        <p:txBody>
          <a:bodyPr/>
          <a:lstStyle/>
          <a:p>
            <a:pPr algn="ctr"/>
            <a:r>
              <a:rPr lang="en-US" b="1" dirty="0">
                <a:solidFill>
                  <a:schemeClr val="accent1">
                    <a:lumMod val="50000"/>
                  </a:schemeClr>
                </a:solidFill>
              </a:rPr>
              <a:t>Methods</a:t>
            </a:r>
          </a:p>
        </p:txBody>
      </p:sp>
      <p:sp>
        <p:nvSpPr>
          <p:cNvPr id="5" name="TextBox 4">
            <a:extLst>
              <a:ext uri="{FF2B5EF4-FFF2-40B4-BE49-F238E27FC236}">
                <a16:creationId xmlns:a16="http://schemas.microsoft.com/office/drawing/2014/main" id="{9156C4E6-EE9B-BE39-94AF-FCD867B36A4A}"/>
              </a:ext>
            </a:extLst>
          </p:cNvPr>
          <p:cNvSpPr txBox="1"/>
          <p:nvPr/>
        </p:nvSpPr>
        <p:spPr>
          <a:xfrm>
            <a:off x="6578278" y="3366398"/>
            <a:ext cx="2835797" cy="338554"/>
          </a:xfrm>
          <a:prstGeom prst="rect">
            <a:avLst/>
          </a:prstGeom>
          <a:noFill/>
        </p:spPr>
        <p:txBody>
          <a:bodyPr wrap="square" rtlCol="0">
            <a:spAutoFit/>
          </a:bodyPr>
          <a:lstStyle/>
          <a:p>
            <a:r>
              <a:rPr lang="en-US" sz="1600" b="1" dirty="0">
                <a:solidFill>
                  <a:schemeClr val="accent1">
                    <a:lumMod val="50000"/>
                  </a:schemeClr>
                </a:solidFill>
              </a:rPr>
              <a:t>(Fixed Ratio for Rewards)</a:t>
            </a:r>
          </a:p>
        </p:txBody>
      </p:sp>
    </p:spTree>
    <p:extLst>
      <p:ext uri="{BB962C8B-B14F-4D97-AF65-F5344CB8AC3E}">
        <p14:creationId xmlns:p14="http://schemas.microsoft.com/office/powerpoint/2010/main" val="1088941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931D-5EBC-39CB-71C1-187DA58BEEC7}"/>
              </a:ext>
            </a:extLst>
          </p:cNvPr>
          <p:cNvSpPr>
            <a:spLocks noGrp="1"/>
          </p:cNvSpPr>
          <p:nvPr>
            <p:ph type="title"/>
          </p:nvPr>
        </p:nvSpPr>
        <p:spPr>
          <a:xfrm>
            <a:off x="545224" y="304800"/>
            <a:ext cx="11217165" cy="1325563"/>
          </a:xfrm>
        </p:spPr>
        <p:txBody>
          <a:bodyPr/>
          <a:lstStyle/>
          <a:p>
            <a:pPr algn="ctr"/>
            <a:r>
              <a:rPr lang="en-US" b="1" dirty="0">
                <a:solidFill>
                  <a:schemeClr val="accent1">
                    <a:lumMod val="50000"/>
                  </a:schemeClr>
                </a:solidFill>
              </a:rPr>
              <a:t>Heroin is valued </a:t>
            </a:r>
            <a:r>
              <a:rPr lang="en-US" b="1" i="1" dirty="0">
                <a:solidFill>
                  <a:schemeClr val="accent1">
                    <a:lumMod val="50000"/>
                  </a:schemeClr>
                </a:solidFill>
              </a:rPr>
              <a:t>more</a:t>
            </a:r>
            <a:r>
              <a:rPr lang="en-US" b="1" dirty="0">
                <a:solidFill>
                  <a:schemeClr val="accent1">
                    <a:lumMod val="50000"/>
                  </a:schemeClr>
                </a:solidFill>
              </a:rPr>
              <a:t> than food!</a:t>
            </a:r>
          </a:p>
        </p:txBody>
      </p:sp>
      <p:pic>
        <p:nvPicPr>
          <p:cNvPr id="4" name="Picture 3">
            <a:extLst>
              <a:ext uri="{FF2B5EF4-FFF2-40B4-BE49-F238E27FC236}">
                <a16:creationId xmlns:a16="http://schemas.microsoft.com/office/drawing/2014/main" id="{C7D4DD0C-93A0-D1D2-E244-43788F4D25D5}"/>
              </a:ext>
            </a:extLst>
          </p:cNvPr>
          <p:cNvPicPr>
            <a:picLocks noChangeAspect="1"/>
          </p:cNvPicPr>
          <p:nvPr/>
        </p:nvPicPr>
        <p:blipFill rotWithShape="1">
          <a:blip r:embed="rId3"/>
          <a:srcRect l="-531" r="49115" b="42517"/>
          <a:stretch/>
        </p:blipFill>
        <p:spPr>
          <a:xfrm>
            <a:off x="644390" y="1814185"/>
            <a:ext cx="5605939" cy="4581739"/>
          </a:xfrm>
          <a:prstGeom prst="rect">
            <a:avLst/>
          </a:prstGeom>
        </p:spPr>
      </p:pic>
      <p:pic>
        <p:nvPicPr>
          <p:cNvPr id="3" name="Picture 2">
            <a:extLst>
              <a:ext uri="{FF2B5EF4-FFF2-40B4-BE49-F238E27FC236}">
                <a16:creationId xmlns:a16="http://schemas.microsoft.com/office/drawing/2014/main" id="{6677EE1F-8C95-A369-E6CE-03C41539A726}"/>
              </a:ext>
            </a:extLst>
          </p:cNvPr>
          <p:cNvPicPr>
            <a:picLocks noChangeAspect="1"/>
          </p:cNvPicPr>
          <p:nvPr/>
        </p:nvPicPr>
        <p:blipFill rotWithShape="1">
          <a:blip r:embed="rId3"/>
          <a:srcRect l="49445" r="-861" b="42517"/>
          <a:stretch/>
        </p:blipFill>
        <p:spPr>
          <a:xfrm>
            <a:off x="6250329" y="1814185"/>
            <a:ext cx="5605939" cy="4581739"/>
          </a:xfrm>
          <a:prstGeom prst="rect">
            <a:avLst/>
          </a:prstGeom>
        </p:spPr>
      </p:pic>
    </p:spTree>
    <p:extLst>
      <p:ext uri="{BB962C8B-B14F-4D97-AF65-F5344CB8AC3E}">
        <p14:creationId xmlns:p14="http://schemas.microsoft.com/office/powerpoint/2010/main" val="372760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D4DD0C-93A0-D1D2-E244-43788F4D25D5}"/>
              </a:ext>
            </a:extLst>
          </p:cNvPr>
          <p:cNvPicPr>
            <a:picLocks noChangeAspect="1"/>
          </p:cNvPicPr>
          <p:nvPr/>
        </p:nvPicPr>
        <p:blipFill rotWithShape="1">
          <a:blip r:embed="rId2"/>
          <a:srcRect l="-214" t="56809" r="-859" b="-516"/>
          <a:stretch/>
        </p:blipFill>
        <p:spPr>
          <a:xfrm>
            <a:off x="281059" y="1546023"/>
            <a:ext cx="11658786" cy="3685734"/>
          </a:xfrm>
          <a:prstGeom prst="rect">
            <a:avLst/>
          </a:prstGeom>
        </p:spPr>
      </p:pic>
      <p:sp>
        <p:nvSpPr>
          <p:cNvPr id="3" name="Title 1">
            <a:extLst>
              <a:ext uri="{FF2B5EF4-FFF2-40B4-BE49-F238E27FC236}">
                <a16:creationId xmlns:a16="http://schemas.microsoft.com/office/drawing/2014/main" id="{27180EBB-4B84-C48C-CD06-55D1010C7E45}"/>
              </a:ext>
            </a:extLst>
          </p:cNvPr>
          <p:cNvSpPr txBox="1">
            <a:spLocks/>
          </p:cNvSpPr>
          <p:nvPr/>
        </p:nvSpPr>
        <p:spPr>
          <a:xfrm>
            <a:off x="545224" y="304800"/>
            <a:ext cx="1121716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lumMod val="50000"/>
                  </a:schemeClr>
                </a:solidFill>
              </a:rPr>
              <a:t>Heroin is valued </a:t>
            </a:r>
            <a:r>
              <a:rPr lang="en-US" b="1" i="1">
                <a:solidFill>
                  <a:schemeClr val="accent1">
                    <a:lumMod val="50000"/>
                  </a:schemeClr>
                </a:solidFill>
              </a:rPr>
              <a:t>more</a:t>
            </a:r>
            <a:r>
              <a:rPr lang="en-US" b="1">
                <a:solidFill>
                  <a:schemeClr val="accent1">
                    <a:lumMod val="50000"/>
                  </a:schemeClr>
                </a:solidFill>
              </a:rPr>
              <a:t> than food!</a:t>
            </a:r>
            <a:endParaRPr lang="en-US" b="1" dirty="0">
              <a:solidFill>
                <a:schemeClr val="accent1">
                  <a:lumMod val="50000"/>
                </a:schemeClr>
              </a:solidFill>
            </a:endParaRPr>
          </a:p>
        </p:txBody>
      </p:sp>
      <p:sp>
        <p:nvSpPr>
          <p:cNvPr id="9" name="TextBox 8">
            <a:extLst>
              <a:ext uri="{FF2B5EF4-FFF2-40B4-BE49-F238E27FC236}">
                <a16:creationId xmlns:a16="http://schemas.microsoft.com/office/drawing/2014/main" id="{2CE05F22-FD32-52B1-54F8-B948DCD3E063}"/>
              </a:ext>
            </a:extLst>
          </p:cNvPr>
          <p:cNvSpPr txBox="1"/>
          <p:nvPr/>
        </p:nvSpPr>
        <p:spPr>
          <a:xfrm>
            <a:off x="281058" y="5346943"/>
            <a:ext cx="11256579" cy="523220"/>
          </a:xfrm>
          <a:prstGeom prst="rect">
            <a:avLst/>
          </a:prstGeom>
          <a:noFill/>
        </p:spPr>
        <p:txBody>
          <a:bodyPr wrap="square" rtlCol="0">
            <a:spAutoFit/>
          </a:bodyPr>
          <a:lstStyle/>
          <a:p>
            <a:r>
              <a:rPr lang="en-US" sz="2800" b="1" dirty="0">
                <a:solidFill>
                  <a:schemeClr val="accent1">
                    <a:lumMod val="50000"/>
                  </a:schemeClr>
                </a:solidFill>
              </a:rPr>
              <a:t>Motivation for heroin exceeds that for food!</a:t>
            </a:r>
          </a:p>
        </p:txBody>
      </p:sp>
      <p:sp>
        <p:nvSpPr>
          <p:cNvPr id="10" name="TextBox 9">
            <a:extLst>
              <a:ext uri="{FF2B5EF4-FFF2-40B4-BE49-F238E27FC236}">
                <a16:creationId xmlns:a16="http://schemas.microsoft.com/office/drawing/2014/main" id="{B0AB77E3-3F85-BA92-E9F7-FB78A7B70A2A}"/>
              </a:ext>
            </a:extLst>
          </p:cNvPr>
          <p:cNvSpPr txBox="1"/>
          <p:nvPr/>
        </p:nvSpPr>
        <p:spPr>
          <a:xfrm>
            <a:off x="935421" y="5794917"/>
            <a:ext cx="11256579" cy="523220"/>
          </a:xfrm>
          <a:prstGeom prst="rect">
            <a:avLst/>
          </a:prstGeom>
          <a:noFill/>
        </p:spPr>
        <p:txBody>
          <a:bodyPr wrap="square" rtlCol="0">
            <a:spAutoFit/>
          </a:bodyPr>
          <a:lstStyle/>
          <a:p>
            <a:r>
              <a:rPr lang="en-US" sz="2800" b="1" dirty="0">
                <a:solidFill>
                  <a:schemeClr val="accent1">
                    <a:lumMod val="50000"/>
                  </a:schemeClr>
                </a:solidFill>
              </a:rPr>
              <a:t>Heroin is treated as a necessity and food a luxury!</a:t>
            </a:r>
          </a:p>
        </p:txBody>
      </p:sp>
      <p:sp>
        <p:nvSpPr>
          <p:cNvPr id="11" name="TextBox 10">
            <a:extLst>
              <a:ext uri="{FF2B5EF4-FFF2-40B4-BE49-F238E27FC236}">
                <a16:creationId xmlns:a16="http://schemas.microsoft.com/office/drawing/2014/main" id="{F0F0CF7C-8743-2984-4F37-7FDDF293ED29}"/>
              </a:ext>
            </a:extLst>
          </p:cNvPr>
          <p:cNvSpPr txBox="1"/>
          <p:nvPr/>
        </p:nvSpPr>
        <p:spPr>
          <a:xfrm>
            <a:off x="6563710" y="1549651"/>
            <a:ext cx="2310866" cy="400110"/>
          </a:xfrm>
          <a:prstGeom prst="rect">
            <a:avLst/>
          </a:prstGeom>
          <a:solidFill>
            <a:schemeClr val="bg1"/>
          </a:solidFill>
          <a:ln>
            <a:noFill/>
          </a:ln>
        </p:spPr>
        <p:txBody>
          <a:bodyPr wrap="square" rtlCol="0">
            <a:spAutoFit/>
          </a:bodyPr>
          <a:lstStyle/>
          <a:p>
            <a:pPr algn="ctr"/>
            <a:r>
              <a:rPr lang="en-US" sz="2000" b="1" dirty="0"/>
              <a:t>demand elasticity</a:t>
            </a:r>
          </a:p>
        </p:txBody>
      </p:sp>
      <p:sp>
        <p:nvSpPr>
          <p:cNvPr id="12" name="TextBox 11">
            <a:extLst>
              <a:ext uri="{FF2B5EF4-FFF2-40B4-BE49-F238E27FC236}">
                <a16:creationId xmlns:a16="http://schemas.microsoft.com/office/drawing/2014/main" id="{63E86771-C621-A02A-CF64-DB109BD56732}"/>
              </a:ext>
            </a:extLst>
          </p:cNvPr>
          <p:cNvSpPr txBox="1"/>
          <p:nvPr/>
        </p:nvSpPr>
        <p:spPr>
          <a:xfrm>
            <a:off x="9245068" y="1540203"/>
            <a:ext cx="2694777" cy="400110"/>
          </a:xfrm>
          <a:prstGeom prst="rect">
            <a:avLst/>
          </a:prstGeom>
          <a:noFill/>
          <a:ln>
            <a:noFill/>
          </a:ln>
        </p:spPr>
        <p:txBody>
          <a:bodyPr wrap="square" rtlCol="0">
            <a:spAutoFit/>
          </a:bodyPr>
          <a:lstStyle/>
          <a:p>
            <a:pPr algn="ctr"/>
            <a:r>
              <a:rPr lang="en-US" sz="2000" b="1" dirty="0"/>
              <a:t>Consumption at price</a:t>
            </a:r>
          </a:p>
        </p:txBody>
      </p:sp>
      <p:sp>
        <p:nvSpPr>
          <p:cNvPr id="13" name="TextBox 12">
            <a:extLst>
              <a:ext uri="{FF2B5EF4-FFF2-40B4-BE49-F238E27FC236}">
                <a16:creationId xmlns:a16="http://schemas.microsoft.com/office/drawing/2014/main" id="{A7936C08-D0E2-C90A-154E-566ADFABDEE0}"/>
              </a:ext>
            </a:extLst>
          </p:cNvPr>
          <p:cNvSpPr txBox="1"/>
          <p:nvPr/>
        </p:nvSpPr>
        <p:spPr>
          <a:xfrm>
            <a:off x="3027074" y="1431395"/>
            <a:ext cx="3351390" cy="707886"/>
          </a:xfrm>
          <a:prstGeom prst="rect">
            <a:avLst/>
          </a:prstGeom>
          <a:noFill/>
          <a:ln>
            <a:noFill/>
          </a:ln>
        </p:spPr>
        <p:txBody>
          <a:bodyPr wrap="square" rtlCol="0">
            <a:spAutoFit/>
          </a:bodyPr>
          <a:lstStyle/>
          <a:p>
            <a:pPr algn="ctr"/>
            <a:r>
              <a:rPr lang="en-US" sz="2000" b="1" dirty="0"/>
              <a:t>Max price for desired consumption</a:t>
            </a:r>
          </a:p>
        </p:txBody>
      </p:sp>
      <p:sp>
        <p:nvSpPr>
          <p:cNvPr id="6" name="Rectangle 5">
            <a:extLst>
              <a:ext uri="{FF2B5EF4-FFF2-40B4-BE49-F238E27FC236}">
                <a16:creationId xmlns:a16="http://schemas.microsoft.com/office/drawing/2014/main" id="{8DA7856A-F21D-7A4B-7879-AB1074084467}"/>
              </a:ext>
            </a:extLst>
          </p:cNvPr>
          <p:cNvSpPr/>
          <p:nvPr/>
        </p:nvSpPr>
        <p:spPr>
          <a:xfrm>
            <a:off x="3059478" y="1539833"/>
            <a:ext cx="2980187" cy="3685734"/>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7" name="Rectangle 6">
            <a:extLst>
              <a:ext uri="{FF2B5EF4-FFF2-40B4-BE49-F238E27FC236}">
                <a16:creationId xmlns:a16="http://schemas.microsoft.com/office/drawing/2014/main" id="{1C725D23-1B4F-B7D3-30D8-60B266CD84DD}"/>
              </a:ext>
            </a:extLst>
          </p:cNvPr>
          <p:cNvSpPr/>
          <p:nvPr/>
        </p:nvSpPr>
        <p:spPr>
          <a:xfrm>
            <a:off x="6045453" y="1534383"/>
            <a:ext cx="2980187" cy="3685734"/>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8" name="Rectangle 7">
            <a:extLst>
              <a:ext uri="{FF2B5EF4-FFF2-40B4-BE49-F238E27FC236}">
                <a16:creationId xmlns:a16="http://schemas.microsoft.com/office/drawing/2014/main" id="{4C755389-5219-21D2-134B-E3CFCE78AEE9}"/>
              </a:ext>
            </a:extLst>
          </p:cNvPr>
          <p:cNvSpPr/>
          <p:nvPr/>
        </p:nvSpPr>
        <p:spPr>
          <a:xfrm>
            <a:off x="9025640" y="1534383"/>
            <a:ext cx="2980187" cy="3685734"/>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4311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6"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931D-5EBC-39CB-71C1-187DA58BEEC7}"/>
              </a:ext>
            </a:extLst>
          </p:cNvPr>
          <p:cNvSpPr>
            <a:spLocks noGrp="1"/>
          </p:cNvSpPr>
          <p:nvPr>
            <p:ph type="title"/>
          </p:nvPr>
        </p:nvSpPr>
        <p:spPr>
          <a:xfrm>
            <a:off x="346841" y="365125"/>
            <a:ext cx="11204027" cy="1325563"/>
          </a:xfrm>
        </p:spPr>
        <p:txBody>
          <a:bodyPr/>
          <a:lstStyle/>
          <a:p>
            <a:pPr algn="ctr"/>
            <a:r>
              <a:rPr lang="en-US" b="1" dirty="0">
                <a:solidFill>
                  <a:schemeClr val="accent5"/>
                </a:solidFill>
              </a:rPr>
              <a:t>OXT</a:t>
            </a:r>
            <a:r>
              <a:rPr lang="en-US" b="1" dirty="0">
                <a:solidFill>
                  <a:schemeClr val="accent1">
                    <a:lumMod val="50000"/>
                  </a:schemeClr>
                </a:solidFill>
              </a:rPr>
              <a:t> </a:t>
            </a:r>
            <a:r>
              <a:rPr lang="en-US" b="1" i="1" u="sng" dirty="0">
                <a:solidFill>
                  <a:schemeClr val="accent1">
                    <a:lumMod val="50000"/>
                  </a:schemeClr>
                </a:solidFill>
              </a:rPr>
              <a:t>does not</a:t>
            </a:r>
            <a:r>
              <a:rPr lang="en-US" b="1" i="1" dirty="0">
                <a:solidFill>
                  <a:schemeClr val="accent1">
                    <a:lumMod val="50000"/>
                  </a:schemeClr>
                </a:solidFill>
              </a:rPr>
              <a:t> </a:t>
            </a:r>
            <a:r>
              <a:rPr lang="en-US" b="1" dirty="0">
                <a:solidFill>
                  <a:schemeClr val="accent1">
                    <a:lumMod val="50000"/>
                  </a:schemeClr>
                </a:solidFill>
              </a:rPr>
              <a:t>Mediate </a:t>
            </a:r>
            <a:r>
              <a:rPr lang="en-US" b="1" dirty="0">
                <a:solidFill>
                  <a:schemeClr val="accent4">
                    <a:lumMod val="75000"/>
                  </a:schemeClr>
                </a:solidFill>
              </a:rPr>
              <a:t>Opioid</a:t>
            </a:r>
            <a:r>
              <a:rPr lang="en-US" b="1" dirty="0">
                <a:solidFill>
                  <a:schemeClr val="accent1">
                    <a:lumMod val="50000"/>
                  </a:schemeClr>
                </a:solidFill>
              </a:rPr>
              <a:t> Choice</a:t>
            </a:r>
          </a:p>
        </p:txBody>
      </p:sp>
      <p:pic>
        <p:nvPicPr>
          <p:cNvPr id="4" name="Picture 3">
            <a:extLst>
              <a:ext uri="{FF2B5EF4-FFF2-40B4-BE49-F238E27FC236}">
                <a16:creationId xmlns:a16="http://schemas.microsoft.com/office/drawing/2014/main" id="{1B6F9682-455B-AEE2-4324-3F26CCF92EF3}"/>
              </a:ext>
            </a:extLst>
          </p:cNvPr>
          <p:cNvPicPr>
            <a:picLocks noChangeAspect="1"/>
          </p:cNvPicPr>
          <p:nvPr/>
        </p:nvPicPr>
        <p:blipFill rotWithShape="1">
          <a:blip r:embed="rId2"/>
          <a:srcRect b="68582"/>
          <a:stretch/>
        </p:blipFill>
        <p:spPr>
          <a:xfrm>
            <a:off x="270731" y="1966693"/>
            <a:ext cx="11650538" cy="4255431"/>
          </a:xfrm>
          <a:prstGeom prst="rect">
            <a:avLst/>
          </a:prstGeom>
        </p:spPr>
      </p:pic>
    </p:spTree>
    <p:extLst>
      <p:ext uri="{BB962C8B-B14F-4D97-AF65-F5344CB8AC3E}">
        <p14:creationId xmlns:p14="http://schemas.microsoft.com/office/powerpoint/2010/main" val="3224479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931D-5EBC-39CB-71C1-187DA58BEEC7}"/>
              </a:ext>
            </a:extLst>
          </p:cNvPr>
          <p:cNvSpPr>
            <a:spLocks noGrp="1"/>
          </p:cNvSpPr>
          <p:nvPr>
            <p:ph type="title"/>
          </p:nvPr>
        </p:nvSpPr>
        <p:spPr>
          <a:xfrm>
            <a:off x="838200" y="365125"/>
            <a:ext cx="10754710" cy="1325563"/>
          </a:xfrm>
        </p:spPr>
        <p:txBody>
          <a:bodyPr/>
          <a:lstStyle/>
          <a:p>
            <a:pPr algn="ctr"/>
            <a:r>
              <a:rPr lang="en-US" b="1" dirty="0">
                <a:solidFill>
                  <a:schemeClr val="accent5"/>
                </a:solidFill>
              </a:rPr>
              <a:t>OXT</a:t>
            </a:r>
            <a:r>
              <a:rPr lang="en-US" b="1" dirty="0">
                <a:solidFill>
                  <a:schemeClr val="accent1">
                    <a:lumMod val="50000"/>
                  </a:schemeClr>
                </a:solidFill>
              </a:rPr>
              <a:t> </a:t>
            </a:r>
            <a:r>
              <a:rPr lang="en-US" b="1" i="1" u="sng" dirty="0">
                <a:solidFill>
                  <a:schemeClr val="accent1">
                    <a:lumMod val="50000"/>
                  </a:schemeClr>
                </a:solidFill>
              </a:rPr>
              <a:t>does not</a:t>
            </a:r>
            <a:r>
              <a:rPr lang="en-US" b="1" i="1" dirty="0">
                <a:solidFill>
                  <a:schemeClr val="accent1">
                    <a:lumMod val="50000"/>
                  </a:schemeClr>
                </a:solidFill>
              </a:rPr>
              <a:t> </a:t>
            </a:r>
            <a:r>
              <a:rPr lang="en-US" b="1" dirty="0">
                <a:solidFill>
                  <a:schemeClr val="accent1">
                    <a:lumMod val="50000"/>
                  </a:schemeClr>
                </a:solidFill>
              </a:rPr>
              <a:t>Mediate </a:t>
            </a:r>
            <a:r>
              <a:rPr lang="en-US" b="1" dirty="0">
                <a:solidFill>
                  <a:schemeClr val="accent4">
                    <a:lumMod val="75000"/>
                  </a:schemeClr>
                </a:solidFill>
              </a:rPr>
              <a:t>Opioid</a:t>
            </a:r>
            <a:r>
              <a:rPr lang="en-US" b="1" dirty="0">
                <a:solidFill>
                  <a:schemeClr val="accent1">
                    <a:lumMod val="50000"/>
                  </a:schemeClr>
                </a:solidFill>
              </a:rPr>
              <a:t> Choice</a:t>
            </a:r>
          </a:p>
        </p:txBody>
      </p:sp>
      <p:pic>
        <p:nvPicPr>
          <p:cNvPr id="5" name="Picture 4">
            <a:extLst>
              <a:ext uri="{FF2B5EF4-FFF2-40B4-BE49-F238E27FC236}">
                <a16:creationId xmlns:a16="http://schemas.microsoft.com/office/drawing/2014/main" id="{FD5094B0-9911-4051-1697-0EAAB8A3B108}"/>
              </a:ext>
            </a:extLst>
          </p:cNvPr>
          <p:cNvPicPr>
            <a:picLocks noChangeAspect="1"/>
          </p:cNvPicPr>
          <p:nvPr/>
        </p:nvPicPr>
        <p:blipFill rotWithShape="1">
          <a:blip r:embed="rId3"/>
          <a:srcRect t="33974" b="32874"/>
          <a:stretch/>
        </p:blipFill>
        <p:spPr>
          <a:xfrm>
            <a:off x="390827" y="1690688"/>
            <a:ext cx="11649456" cy="4701960"/>
          </a:xfrm>
          <a:prstGeom prst="rect">
            <a:avLst/>
          </a:prstGeom>
        </p:spPr>
      </p:pic>
      <p:sp>
        <p:nvSpPr>
          <p:cNvPr id="7" name="TextBox 6">
            <a:extLst>
              <a:ext uri="{FF2B5EF4-FFF2-40B4-BE49-F238E27FC236}">
                <a16:creationId xmlns:a16="http://schemas.microsoft.com/office/drawing/2014/main" id="{3274732C-0840-D9C9-16E3-A34D241E6C7D}"/>
              </a:ext>
            </a:extLst>
          </p:cNvPr>
          <p:cNvSpPr txBox="1"/>
          <p:nvPr/>
        </p:nvSpPr>
        <p:spPr>
          <a:xfrm>
            <a:off x="7010399" y="1690688"/>
            <a:ext cx="2532993" cy="461665"/>
          </a:xfrm>
          <a:prstGeom prst="rect">
            <a:avLst/>
          </a:prstGeom>
          <a:noFill/>
        </p:spPr>
        <p:txBody>
          <a:bodyPr wrap="square" rtlCol="0">
            <a:spAutoFit/>
          </a:bodyPr>
          <a:lstStyle/>
          <a:p>
            <a:r>
              <a:rPr lang="en-US" sz="2400" b="1" dirty="0">
                <a:solidFill>
                  <a:schemeClr val="accent1">
                    <a:lumMod val="50000"/>
                  </a:schemeClr>
                </a:solidFill>
              </a:rPr>
              <a:t>OXT antagonist</a:t>
            </a:r>
          </a:p>
        </p:txBody>
      </p:sp>
      <p:sp>
        <p:nvSpPr>
          <p:cNvPr id="8" name="Arrow: Right 7">
            <a:extLst>
              <a:ext uri="{FF2B5EF4-FFF2-40B4-BE49-F238E27FC236}">
                <a16:creationId xmlns:a16="http://schemas.microsoft.com/office/drawing/2014/main" id="{63ED06DF-D4D4-FBA4-FFDD-370682D8F43A}"/>
              </a:ext>
            </a:extLst>
          </p:cNvPr>
          <p:cNvSpPr/>
          <p:nvPr/>
        </p:nvSpPr>
        <p:spPr>
          <a:xfrm rot="7887749">
            <a:off x="7436040" y="2236951"/>
            <a:ext cx="550146" cy="158767"/>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6250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931D-5EBC-39CB-71C1-187DA58BEEC7}"/>
              </a:ext>
            </a:extLst>
          </p:cNvPr>
          <p:cNvSpPr>
            <a:spLocks noGrp="1"/>
          </p:cNvSpPr>
          <p:nvPr>
            <p:ph type="title"/>
          </p:nvPr>
        </p:nvSpPr>
        <p:spPr>
          <a:xfrm>
            <a:off x="838200" y="365125"/>
            <a:ext cx="10644128" cy="1325563"/>
          </a:xfrm>
        </p:spPr>
        <p:txBody>
          <a:bodyPr>
            <a:normAutofit/>
          </a:bodyPr>
          <a:lstStyle/>
          <a:p>
            <a:pPr algn="ctr"/>
            <a:r>
              <a:rPr lang="en-US" b="1" dirty="0" err="1">
                <a:solidFill>
                  <a:schemeClr val="accent6"/>
                </a:solidFill>
              </a:rPr>
              <a:t>Orx</a:t>
            </a:r>
            <a:r>
              <a:rPr lang="en-US" b="1" dirty="0">
                <a:solidFill>
                  <a:schemeClr val="accent1">
                    <a:lumMod val="50000"/>
                  </a:schemeClr>
                </a:solidFill>
              </a:rPr>
              <a:t> </a:t>
            </a:r>
            <a:r>
              <a:rPr lang="en-US" b="1" i="1" u="sng" dirty="0">
                <a:solidFill>
                  <a:schemeClr val="accent1">
                    <a:lumMod val="50000"/>
                  </a:schemeClr>
                </a:solidFill>
              </a:rPr>
              <a:t>does not</a:t>
            </a:r>
            <a:r>
              <a:rPr lang="en-US" b="1" i="1" dirty="0">
                <a:solidFill>
                  <a:schemeClr val="accent1">
                    <a:lumMod val="50000"/>
                  </a:schemeClr>
                </a:solidFill>
              </a:rPr>
              <a:t> </a:t>
            </a:r>
            <a:r>
              <a:rPr lang="en-US" b="1" dirty="0">
                <a:solidFill>
                  <a:schemeClr val="accent1">
                    <a:lumMod val="50000"/>
                  </a:schemeClr>
                </a:solidFill>
              </a:rPr>
              <a:t>Mediate </a:t>
            </a:r>
            <a:r>
              <a:rPr lang="en-US" b="1" dirty="0">
                <a:solidFill>
                  <a:schemeClr val="accent4">
                    <a:lumMod val="75000"/>
                  </a:schemeClr>
                </a:solidFill>
              </a:rPr>
              <a:t>Opioid</a:t>
            </a:r>
            <a:r>
              <a:rPr lang="en-US" b="1" dirty="0">
                <a:solidFill>
                  <a:schemeClr val="accent1">
                    <a:lumMod val="50000"/>
                  </a:schemeClr>
                </a:solidFill>
              </a:rPr>
              <a:t> Choice</a:t>
            </a:r>
          </a:p>
        </p:txBody>
      </p:sp>
      <p:pic>
        <p:nvPicPr>
          <p:cNvPr id="6" name="Picture 5">
            <a:extLst>
              <a:ext uri="{FF2B5EF4-FFF2-40B4-BE49-F238E27FC236}">
                <a16:creationId xmlns:a16="http://schemas.microsoft.com/office/drawing/2014/main" id="{17D8B422-C9B1-2E3D-4FFF-02E869443618}"/>
              </a:ext>
            </a:extLst>
          </p:cNvPr>
          <p:cNvPicPr>
            <a:picLocks noChangeAspect="1"/>
          </p:cNvPicPr>
          <p:nvPr/>
        </p:nvPicPr>
        <p:blipFill rotWithShape="1">
          <a:blip r:embed="rId2"/>
          <a:srcRect t="67433"/>
          <a:stretch/>
        </p:blipFill>
        <p:spPr>
          <a:xfrm>
            <a:off x="271272" y="1690688"/>
            <a:ext cx="11649456" cy="4618877"/>
          </a:xfrm>
          <a:prstGeom prst="rect">
            <a:avLst/>
          </a:prstGeom>
        </p:spPr>
      </p:pic>
    </p:spTree>
    <p:extLst>
      <p:ext uri="{BB962C8B-B14F-4D97-AF65-F5344CB8AC3E}">
        <p14:creationId xmlns:p14="http://schemas.microsoft.com/office/powerpoint/2010/main" val="200232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931D-5EBC-39CB-71C1-187DA58BEEC7}"/>
              </a:ext>
            </a:extLst>
          </p:cNvPr>
          <p:cNvSpPr>
            <a:spLocks noGrp="1"/>
          </p:cNvSpPr>
          <p:nvPr>
            <p:ph type="title"/>
          </p:nvPr>
        </p:nvSpPr>
        <p:spPr/>
        <p:txBody>
          <a:bodyPr/>
          <a:lstStyle/>
          <a:p>
            <a:pPr algn="ctr"/>
            <a:r>
              <a:rPr lang="en-US" b="1" dirty="0">
                <a:solidFill>
                  <a:schemeClr val="accent5"/>
                </a:solidFill>
              </a:rPr>
              <a:t>OXT</a:t>
            </a:r>
            <a:r>
              <a:rPr lang="en-US" b="1" dirty="0">
                <a:solidFill>
                  <a:schemeClr val="accent1">
                    <a:lumMod val="50000"/>
                  </a:schemeClr>
                </a:solidFill>
              </a:rPr>
              <a:t> and </a:t>
            </a:r>
            <a:r>
              <a:rPr lang="en-US" b="1" dirty="0">
                <a:solidFill>
                  <a:schemeClr val="accent6"/>
                </a:solidFill>
              </a:rPr>
              <a:t>DORA-12</a:t>
            </a:r>
            <a:r>
              <a:rPr lang="en-US" b="1" dirty="0">
                <a:solidFill>
                  <a:schemeClr val="accent1">
                    <a:lumMod val="50000"/>
                  </a:schemeClr>
                </a:solidFill>
              </a:rPr>
              <a:t> Reduce Drug Seeking</a:t>
            </a:r>
          </a:p>
        </p:txBody>
      </p:sp>
      <p:pic>
        <p:nvPicPr>
          <p:cNvPr id="4" name="Picture 3">
            <a:extLst>
              <a:ext uri="{FF2B5EF4-FFF2-40B4-BE49-F238E27FC236}">
                <a16:creationId xmlns:a16="http://schemas.microsoft.com/office/drawing/2014/main" id="{160AC1AC-0776-ACDF-FCCF-BEE4B35DB335}"/>
              </a:ext>
            </a:extLst>
          </p:cNvPr>
          <p:cNvPicPr>
            <a:picLocks noChangeAspect="1"/>
          </p:cNvPicPr>
          <p:nvPr/>
        </p:nvPicPr>
        <p:blipFill>
          <a:blip r:embed="rId2"/>
          <a:stretch>
            <a:fillRect/>
          </a:stretch>
        </p:blipFill>
        <p:spPr>
          <a:xfrm>
            <a:off x="562329" y="1656897"/>
            <a:ext cx="11067341" cy="4374313"/>
          </a:xfrm>
          <a:prstGeom prst="rect">
            <a:avLst/>
          </a:prstGeom>
        </p:spPr>
      </p:pic>
      <p:sp>
        <p:nvSpPr>
          <p:cNvPr id="6" name="TextBox 5">
            <a:extLst>
              <a:ext uri="{FF2B5EF4-FFF2-40B4-BE49-F238E27FC236}">
                <a16:creationId xmlns:a16="http://schemas.microsoft.com/office/drawing/2014/main" id="{CBD18A26-F20F-AEB4-B3D4-A506F21C6339}"/>
              </a:ext>
            </a:extLst>
          </p:cNvPr>
          <p:cNvSpPr txBox="1"/>
          <p:nvPr/>
        </p:nvSpPr>
        <p:spPr>
          <a:xfrm>
            <a:off x="179424" y="6238959"/>
            <a:ext cx="12435034" cy="507831"/>
          </a:xfrm>
          <a:prstGeom prst="rect">
            <a:avLst/>
          </a:prstGeom>
          <a:noFill/>
        </p:spPr>
        <p:txBody>
          <a:bodyPr wrap="square" rtlCol="0">
            <a:spAutoFit/>
          </a:bodyPr>
          <a:lstStyle/>
          <a:p>
            <a:r>
              <a:rPr lang="en-US" sz="2700" b="1" dirty="0">
                <a:solidFill>
                  <a:schemeClr val="accent1">
                    <a:lumMod val="50000"/>
                  </a:schemeClr>
                </a:solidFill>
              </a:rPr>
              <a:t>Treatment with </a:t>
            </a:r>
            <a:r>
              <a:rPr lang="en-US" sz="2700" b="1" dirty="0">
                <a:solidFill>
                  <a:schemeClr val="accent5"/>
                </a:solidFill>
              </a:rPr>
              <a:t>OXT</a:t>
            </a:r>
            <a:r>
              <a:rPr lang="en-US" sz="2700" b="1" dirty="0">
                <a:solidFill>
                  <a:schemeClr val="accent1">
                    <a:lumMod val="50000"/>
                  </a:schemeClr>
                </a:solidFill>
              </a:rPr>
              <a:t> or </a:t>
            </a:r>
            <a:r>
              <a:rPr lang="en-US" sz="2700" b="1" dirty="0" err="1">
                <a:solidFill>
                  <a:schemeClr val="accent6"/>
                </a:solidFill>
              </a:rPr>
              <a:t>Orx</a:t>
            </a:r>
            <a:r>
              <a:rPr lang="en-US" sz="2700" b="1" dirty="0">
                <a:solidFill>
                  <a:schemeClr val="accent6"/>
                </a:solidFill>
              </a:rPr>
              <a:t> (DORA-12) </a:t>
            </a:r>
            <a:r>
              <a:rPr lang="en-US" sz="2700" b="1" dirty="0">
                <a:solidFill>
                  <a:schemeClr val="accent1">
                    <a:lumMod val="50000"/>
                  </a:schemeClr>
                </a:solidFill>
              </a:rPr>
              <a:t>reduced responding to heroin, but not food!</a:t>
            </a:r>
          </a:p>
        </p:txBody>
      </p:sp>
    </p:spTree>
    <p:extLst>
      <p:ext uri="{BB962C8B-B14F-4D97-AF65-F5344CB8AC3E}">
        <p14:creationId xmlns:p14="http://schemas.microsoft.com/office/powerpoint/2010/main" val="16622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931D-5EBC-39CB-71C1-187DA58BEEC7}"/>
              </a:ext>
            </a:extLst>
          </p:cNvPr>
          <p:cNvSpPr>
            <a:spLocks noGrp="1"/>
          </p:cNvSpPr>
          <p:nvPr>
            <p:ph type="title"/>
          </p:nvPr>
        </p:nvSpPr>
        <p:spPr>
          <a:xfrm>
            <a:off x="838200" y="365125"/>
            <a:ext cx="10644128" cy="1325563"/>
          </a:xfrm>
        </p:spPr>
        <p:txBody>
          <a:bodyPr>
            <a:normAutofit/>
          </a:bodyPr>
          <a:lstStyle/>
          <a:p>
            <a:pPr algn="ctr"/>
            <a:r>
              <a:rPr lang="en-US" b="1" dirty="0">
                <a:solidFill>
                  <a:schemeClr val="accent1">
                    <a:lumMod val="50000"/>
                  </a:schemeClr>
                </a:solidFill>
              </a:rPr>
              <a:t>Regulation of </a:t>
            </a:r>
            <a:r>
              <a:rPr lang="en-US" b="1" dirty="0">
                <a:solidFill>
                  <a:srgbClr val="7030A0"/>
                </a:solidFill>
              </a:rPr>
              <a:t>Reward</a:t>
            </a:r>
            <a:r>
              <a:rPr lang="en-US" b="1" dirty="0">
                <a:solidFill>
                  <a:schemeClr val="accent1">
                    <a:lumMod val="50000"/>
                  </a:schemeClr>
                </a:solidFill>
              </a:rPr>
              <a:t> Pathway</a:t>
            </a:r>
          </a:p>
        </p:txBody>
      </p:sp>
      <p:sp>
        <p:nvSpPr>
          <p:cNvPr id="3" name="TextBox 2">
            <a:extLst>
              <a:ext uri="{FF2B5EF4-FFF2-40B4-BE49-F238E27FC236}">
                <a16:creationId xmlns:a16="http://schemas.microsoft.com/office/drawing/2014/main" id="{97A1747F-20C2-544E-50D1-BDA12DC2BE16}"/>
              </a:ext>
            </a:extLst>
          </p:cNvPr>
          <p:cNvSpPr txBox="1"/>
          <p:nvPr/>
        </p:nvSpPr>
        <p:spPr>
          <a:xfrm>
            <a:off x="367862" y="1690688"/>
            <a:ext cx="11634952" cy="3986348"/>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800" b="1" dirty="0">
                <a:solidFill>
                  <a:schemeClr val="accent5"/>
                </a:solidFill>
              </a:rPr>
              <a:t>OXT</a:t>
            </a:r>
            <a:r>
              <a:rPr lang="en-US" sz="2800" dirty="0">
                <a:solidFill>
                  <a:schemeClr val="accent1">
                    <a:lumMod val="50000"/>
                  </a:schemeClr>
                </a:solidFill>
              </a:rPr>
              <a:t> and </a:t>
            </a:r>
            <a:r>
              <a:rPr lang="en-US" sz="2800" b="1" dirty="0" err="1">
                <a:solidFill>
                  <a:schemeClr val="accent6"/>
                </a:solidFill>
              </a:rPr>
              <a:t>Orx</a:t>
            </a:r>
            <a:r>
              <a:rPr lang="en-US" sz="2800" dirty="0">
                <a:solidFill>
                  <a:schemeClr val="accent1">
                    <a:lumMod val="50000"/>
                  </a:schemeClr>
                </a:solidFill>
              </a:rPr>
              <a:t> systems </a:t>
            </a:r>
            <a:r>
              <a:rPr lang="en-US" sz="2800" b="1" dirty="0">
                <a:solidFill>
                  <a:schemeClr val="accent1">
                    <a:lumMod val="50000"/>
                  </a:schemeClr>
                </a:solidFill>
              </a:rPr>
              <a:t>bidirectionally regulate </a:t>
            </a:r>
            <a:r>
              <a:rPr lang="en-US" sz="2800" b="1" dirty="0">
                <a:solidFill>
                  <a:schemeClr val="accent4">
                    <a:lumMod val="75000"/>
                  </a:schemeClr>
                </a:solidFill>
              </a:rPr>
              <a:t>opioid</a:t>
            </a:r>
            <a:r>
              <a:rPr lang="en-US" sz="2800" dirty="0">
                <a:solidFill>
                  <a:schemeClr val="accent1">
                    <a:lumMod val="50000"/>
                  </a:schemeClr>
                </a:solidFill>
              </a:rPr>
              <a:t> seeking in the presence of competing cues </a:t>
            </a:r>
          </a:p>
          <a:p>
            <a:pPr marL="457200" indent="-457200">
              <a:lnSpc>
                <a:spcPct val="150000"/>
              </a:lnSpc>
              <a:buFont typeface="Arial" panose="020B0604020202020204" pitchFamily="34" charset="0"/>
              <a:buChar char="•"/>
            </a:pPr>
            <a:r>
              <a:rPr lang="en-US" sz="2800" b="1" dirty="0">
                <a:solidFill>
                  <a:schemeClr val="accent1">
                    <a:lumMod val="50000"/>
                  </a:schemeClr>
                </a:solidFill>
              </a:rPr>
              <a:t>Activating </a:t>
            </a:r>
            <a:r>
              <a:rPr lang="en-US" sz="2800" b="1" dirty="0">
                <a:solidFill>
                  <a:schemeClr val="accent5"/>
                </a:solidFill>
              </a:rPr>
              <a:t>OXT</a:t>
            </a:r>
            <a:r>
              <a:rPr lang="en-US" sz="2800" b="1" dirty="0">
                <a:solidFill>
                  <a:schemeClr val="accent1">
                    <a:lumMod val="50000"/>
                  </a:schemeClr>
                </a:solidFill>
              </a:rPr>
              <a:t> and Inhibiting </a:t>
            </a:r>
            <a:r>
              <a:rPr lang="en-US" sz="2800" b="1" dirty="0" err="1">
                <a:solidFill>
                  <a:schemeClr val="accent6"/>
                </a:solidFill>
              </a:rPr>
              <a:t>Orx</a:t>
            </a:r>
            <a:r>
              <a:rPr lang="en-US" sz="2800" b="1" dirty="0">
                <a:solidFill>
                  <a:schemeClr val="accent6"/>
                </a:solidFill>
              </a:rPr>
              <a:t> (DORA)</a:t>
            </a:r>
            <a:r>
              <a:rPr lang="en-US" sz="2800" dirty="0">
                <a:solidFill>
                  <a:schemeClr val="accent6"/>
                </a:solidFill>
              </a:rPr>
              <a:t> </a:t>
            </a:r>
          </a:p>
          <a:p>
            <a:pPr>
              <a:lnSpc>
                <a:spcPct val="150000"/>
              </a:lnSpc>
            </a:pPr>
            <a:r>
              <a:rPr lang="en-US" sz="2800" dirty="0">
                <a:solidFill>
                  <a:schemeClr val="accent1">
                    <a:lumMod val="50000"/>
                  </a:schemeClr>
                </a:solidFill>
                <a:latin typeface="Bierstadt Display" panose="020B0604020202020204" pitchFamily="34" charset="0"/>
                <a:cs typeface="Calibri" panose="020F0502020204030204" pitchFamily="34" charset="0"/>
              </a:rPr>
              <a:t>   →</a:t>
            </a:r>
            <a:r>
              <a:rPr lang="en-US" sz="2800" dirty="0">
                <a:solidFill>
                  <a:schemeClr val="accent1">
                    <a:lumMod val="50000"/>
                  </a:schemeClr>
                </a:solidFill>
              </a:rPr>
              <a:t> Normalized reward seeking in the presence of heroin cues to those of food</a:t>
            </a:r>
          </a:p>
          <a:p>
            <a:pPr marL="457200" indent="-457200">
              <a:lnSpc>
                <a:spcPct val="150000"/>
              </a:lnSpc>
              <a:buFont typeface="Arial" panose="020B0604020202020204" pitchFamily="34" charset="0"/>
              <a:buChar char="•"/>
            </a:pPr>
            <a:endParaRPr lang="en-US" sz="2800" dirty="0">
              <a:solidFill>
                <a:schemeClr val="accent1">
                  <a:lumMod val="50000"/>
                </a:schemeClr>
              </a:solidFill>
            </a:endParaRPr>
          </a:p>
          <a:p>
            <a:pPr>
              <a:lnSpc>
                <a:spcPct val="150000"/>
              </a:lnSpc>
            </a:pPr>
            <a:r>
              <a:rPr lang="en-US" sz="3200" b="1" i="1" dirty="0">
                <a:solidFill>
                  <a:schemeClr val="accent1">
                    <a:lumMod val="50000"/>
                  </a:schemeClr>
                </a:solidFill>
              </a:rPr>
              <a:t>What does this mean on a molecular level?</a:t>
            </a:r>
          </a:p>
        </p:txBody>
      </p:sp>
    </p:spTree>
    <p:extLst>
      <p:ext uri="{BB962C8B-B14F-4D97-AF65-F5344CB8AC3E}">
        <p14:creationId xmlns:p14="http://schemas.microsoft.com/office/powerpoint/2010/main" val="202316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931D-5EBC-39CB-71C1-187DA58BEEC7}"/>
              </a:ext>
            </a:extLst>
          </p:cNvPr>
          <p:cNvSpPr>
            <a:spLocks noGrp="1"/>
          </p:cNvSpPr>
          <p:nvPr>
            <p:ph type="title"/>
          </p:nvPr>
        </p:nvSpPr>
        <p:spPr>
          <a:xfrm>
            <a:off x="-88205" y="1321533"/>
            <a:ext cx="2761869" cy="2661854"/>
          </a:xfrm>
        </p:spPr>
        <p:txBody>
          <a:bodyPr>
            <a:noAutofit/>
          </a:bodyPr>
          <a:lstStyle/>
          <a:p>
            <a:pPr algn="ctr"/>
            <a:r>
              <a:rPr lang="en-US" b="1" dirty="0">
                <a:solidFill>
                  <a:schemeClr val="accent5"/>
                </a:solidFill>
              </a:rPr>
              <a:t>OXT</a:t>
            </a:r>
            <a:r>
              <a:rPr lang="en-US" b="1" dirty="0">
                <a:solidFill>
                  <a:schemeClr val="accent1">
                    <a:lumMod val="50000"/>
                  </a:schemeClr>
                </a:solidFill>
              </a:rPr>
              <a:t> cell numbers associated with heroin and food demand </a:t>
            </a:r>
          </a:p>
        </p:txBody>
      </p:sp>
      <p:pic>
        <p:nvPicPr>
          <p:cNvPr id="4" name="Picture 3">
            <a:extLst>
              <a:ext uri="{FF2B5EF4-FFF2-40B4-BE49-F238E27FC236}">
                <a16:creationId xmlns:a16="http://schemas.microsoft.com/office/drawing/2014/main" id="{D03F33B2-9219-AB3A-E6C0-6AAD1CD6D095}"/>
              </a:ext>
            </a:extLst>
          </p:cNvPr>
          <p:cNvPicPr>
            <a:picLocks noChangeAspect="1"/>
          </p:cNvPicPr>
          <p:nvPr/>
        </p:nvPicPr>
        <p:blipFill>
          <a:blip r:embed="rId3"/>
          <a:stretch>
            <a:fillRect/>
          </a:stretch>
        </p:blipFill>
        <p:spPr>
          <a:xfrm>
            <a:off x="2604214" y="320261"/>
            <a:ext cx="9587786" cy="6549314"/>
          </a:xfrm>
          <a:prstGeom prst="rect">
            <a:avLst/>
          </a:prstGeom>
        </p:spPr>
      </p:pic>
    </p:spTree>
    <p:extLst>
      <p:ext uri="{BB962C8B-B14F-4D97-AF65-F5344CB8AC3E}">
        <p14:creationId xmlns:p14="http://schemas.microsoft.com/office/powerpoint/2010/main" val="1967670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97A1FA-578E-64C4-F199-D7ADA754A686}"/>
              </a:ext>
            </a:extLst>
          </p:cNvPr>
          <p:cNvPicPr>
            <a:picLocks noChangeAspect="1"/>
          </p:cNvPicPr>
          <p:nvPr/>
        </p:nvPicPr>
        <p:blipFill>
          <a:blip r:embed="rId3"/>
          <a:stretch>
            <a:fillRect/>
          </a:stretch>
        </p:blipFill>
        <p:spPr>
          <a:xfrm>
            <a:off x="4393748" y="81345"/>
            <a:ext cx="7775976" cy="6776655"/>
          </a:xfrm>
          <a:prstGeom prst="rect">
            <a:avLst/>
          </a:prstGeom>
        </p:spPr>
      </p:pic>
      <p:sp>
        <p:nvSpPr>
          <p:cNvPr id="7" name="Title 6">
            <a:extLst>
              <a:ext uri="{FF2B5EF4-FFF2-40B4-BE49-F238E27FC236}">
                <a16:creationId xmlns:a16="http://schemas.microsoft.com/office/drawing/2014/main" id="{B457943D-38CE-D6B7-8C23-8E01388B2B1B}"/>
              </a:ext>
            </a:extLst>
          </p:cNvPr>
          <p:cNvSpPr>
            <a:spLocks noGrp="1"/>
          </p:cNvSpPr>
          <p:nvPr>
            <p:ph type="title"/>
          </p:nvPr>
        </p:nvSpPr>
        <p:spPr>
          <a:xfrm>
            <a:off x="126452" y="323084"/>
            <a:ext cx="4269829" cy="1999702"/>
          </a:xfrm>
        </p:spPr>
        <p:txBody>
          <a:bodyPr>
            <a:normAutofit/>
          </a:bodyPr>
          <a:lstStyle/>
          <a:p>
            <a:pPr algn="ctr"/>
            <a:r>
              <a:rPr lang="en-US" b="1" dirty="0" err="1">
                <a:solidFill>
                  <a:schemeClr val="accent6"/>
                </a:solidFill>
              </a:rPr>
              <a:t>Orx</a:t>
            </a:r>
            <a:r>
              <a:rPr lang="en-US" b="1" dirty="0">
                <a:solidFill>
                  <a:schemeClr val="accent1">
                    <a:lumMod val="50000"/>
                  </a:schemeClr>
                </a:solidFill>
              </a:rPr>
              <a:t> cell numbers associate heroin demand</a:t>
            </a:r>
          </a:p>
        </p:txBody>
      </p:sp>
      <p:sp>
        <p:nvSpPr>
          <p:cNvPr id="8" name="Title 6">
            <a:extLst>
              <a:ext uri="{FF2B5EF4-FFF2-40B4-BE49-F238E27FC236}">
                <a16:creationId xmlns:a16="http://schemas.microsoft.com/office/drawing/2014/main" id="{1EBCB5D0-BAD0-B5EB-C31B-DD079E961EF8}"/>
              </a:ext>
            </a:extLst>
          </p:cNvPr>
          <p:cNvSpPr txBox="1">
            <a:spLocks/>
          </p:cNvSpPr>
          <p:nvPr/>
        </p:nvSpPr>
        <p:spPr>
          <a:xfrm>
            <a:off x="40076" y="4738796"/>
            <a:ext cx="4410355" cy="10629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accent1">
                    <a:lumMod val="50000"/>
                  </a:schemeClr>
                </a:solidFill>
              </a:rPr>
              <a:t>No correlation between </a:t>
            </a:r>
            <a:r>
              <a:rPr lang="en-US" sz="2800" b="1" dirty="0" err="1">
                <a:solidFill>
                  <a:schemeClr val="accent1">
                    <a:lumMod val="50000"/>
                  </a:schemeClr>
                </a:solidFill>
              </a:rPr>
              <a:t>Orx</a:t>
            </a:r>
            <a:r>
              <a:rPr lang="en-US" sz="2800" b="1" dirty="0">
                <a:solidFill>
                  <a:schemeClr val="accent1">
                    <a:lumMod val="50000"/>
                  </a:schemeClr>
                </a:solidFill>
              </a:rPr>
              <a:t> cell counts and food variables </a:t>
            </a:r>
          </a:p>
        </p:txBody>
      </p:sp>
    </p:spTree>
    <p:extLst>
      <p:ext uri="{BB962C8B-B14F-4D97-AF65-F5344CB8AC3E}">
        <p14:creationId xmlns:p14="http://schemas.microsoft.com/office/powerpoint/2010/main" val="250626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931D-5EBC-39CB-71C1-187DA58BEEC7}"/>
              </a:ext>
            </a:extLst>
          </p:cNvPr>
          <p:cNvSpPr>
            <a:spLocks noGrp="1"/>
          </p:cNvSpPr>
          <p:nvPr>
            <p:ph type="title"/>
          </p:nvPr>
        </p:nvSpPr>
        <p:spPr/>
        <p:txBody>
          <a:bodyPr/>
          <a:lstStyle/>
          <a:p>
            <a:pPr algn="ctr"/>
            <a:r>
              <a:rPr lang="en-US" b="1" dirty="0">
                <a:solidFill>
                  <a:schemeClr val="accent1">
                    <a:lumMod val="50000"/>
                  </a:schemeClr>
                </a:solidFill>
              </a:rPr>
              <a:t>What is </a:t>
            </a:r>
            <a:r>
              <a:rPr lang="en-US" b="1" dirty="0">
                <a:solidFill>
                  <a:schemeClr val="accent2"/>
                </a:solidFill>
                <a:latin typeface="Algerian" panose="04020705040A02060702" pitchFamily="82" charset="0"/>
              </a:rPr>
              <a:t>Addiction</a:t>
            </a:r>
            <a:r>
              <a:rPr lang="en-US" b="1" dirty="0">
                <a:solidFill>
                  <a:schemeClr val="accent1">
                    <a:lumMod val="50000"/>
                  </a:schemeClr>
                </a:solidFill>
              </a:rPr>
              <a:t>?</a:t>
            </a:r>
          </a:p>
        </p:txBody>
      </p:sp>
      <p:sp>
        <p:nvSpPr>
          <p:cNvPr id="3" name="Content Placeholder 2">
            <a:extLst>
              <a:ext uri="{FF2B5EF4-FFF2-40B4-BE49-F238E27FC236}">
                <a16:creationId xmlns:a16="http://schemas.microsoft.com/office/drawing/2014/main" id="{812F4F8B-27E1-BE7F-DE66-4CB4B4EA0D4D}"/>
              </a:ext>
            </a:extLst>
          </p:cNvPr>
          <p:cNvSpPr>
            <a:spLocks noGrp="1"/>
          </p:cNvSpPr>
          <p:nvPr>
            <p:ph idx="1"/>
          </p:nvPr>
        </p:nvSpPr>
        <p:spPr>
          <a:xfrm>
            <a:off x="838200" y="1690688"/>
            <a:ext cx="10515600" cy="4486275"/>
          </a:xfrm>
        </p:spPr>
        <p:txBody>
          <a:bodyPr>
            <a:normAutofit/>
          </a:bodyPr>
          <a:lstStyle/>
          <a:p>
            <a:r>
              <a:rPr lang="en-US" sz="3200" dirty="0">
                <a:solidFill>
                  <a:schemeClr val="accent1">
                    <a:lumMod val="50000"/>
                  </a:schemeClr>
                </a:solidFill>
              </a:rPr>
              <a:t> </a:t>
            </a:r>
            <a:r>
              <a:rPr lang="en-US" sz="3200" b="1" dirty="0">
                <a:solidFill>
                  <a:schemeClr val="accent1">
                    <a:lumMod val="50000"/>
                  </a:schemeClr>
                </a:solidFill>
              </a:rPr>
              <a:t>Physical and mental dependence on a specific substance</a:t>
            </a:r>
          </a:p>
          <a:p>
            <a:pPr lvl="1"/>
            <a:r>
              <a:rPr lang="en-US" sz="3200" dirty="0">
                <a:solidFill>
                  <a:schemeClr val="accent1">
                    <a:lumMod val="50000"/>
                  </a:schemeClr>
                </a:solidFill>
              </a:rPr>
              <a:t>Food </a:t>
            </a:r>
            <a:r>
              <a:rPr lang="en-US" sz="2800" dirty="0">
                <a:solidFill>
                  <a:schemeClr val="accent1">
                    <a:lumMod val="50000"/>
                  </a:schemeClr>
                </a:solidFill>
              </a:rPr>
              <a:t>(sugar, caffeine, etc.) </a:t>
            </a:r>
          </a:p>
          <a:p>
            <a:pPr lvl="1"/>
            <a:r>
              <a:rPr lang="en-US" sz="3200" dirty="0">
                <a:solidFill>
                  <a:schemeClr val="accent1">
                    <a:lumMod val="50000"/>
                  </a:schemeClr>
                </a:solidFill>
              </a:rPr>
              <a:t>Alcohol</a:t>
            </a:r>
          </a:p>
          <a:p>
            <a:pPr lvl="1"/>
            <a:r>
              <a:rPr lang="en-US" sz="3200" dirty="0">
                <a:solidFill>
                  <a:schemeClr val="accent1">
                    <a:lumMod val="50000"/>
                  </a:schemeClr>
                </a:solidFill>
              </a:rPr>
              <a:t>Drugs </a:t>
            </a:r>
            <a:r>
              <a:rPr lang="en-US" sz="2800" dirty="0">
                <a:solidFill>
                  <a:schemeClr val="accent1">
                    <a:lumMod val="50000"/>
                  </a:schemeClr>
                </a:solidFill>
              </a:rPr>
              <a:t>(cocaine, heroin, nicotine, </a:t>
            </a:r>
            <a:r>
              <a:rPr lang="en-US" sz="2800" i="1" dirty="0">
                <a:solidFill>
                  <a:schemeClr val="accent1">
                    <a:lumMod val="50000"/>
                  </a:schemeClr>
                </a:solidFill>
              </a:rPr>
              <a:t>opium</a:t>
            </a:r>
            <a:r>
              <a:rPr lang="en-US" sz="2800" dirty="0">
                <a:solidFill>
                  <a:schemeClr val="accent1">
                    <a:lumMod val="50000"/>
                  </a:schemeClr>
                </a:solidFill>
              </a:rPr>
              <a:t>, methamphetamines)</a:t>
            </a:r>
          </a:p>
          <a:p>
            <a:pPr lvl="1"/>
            <a:r>
              <a:rPr lang="en-US" sz="3200" dirty="0">
                <a:solidFill>
                  <a:schemeClr val="accent1">
                    <a:lumMod val="50000"/>
                  </a:schemeClr>
                </a:solidFill>
              </a:rPr>
              <a:t>Gambling</a:t>
            </a:r>
          </a:p>
          <a:p>
            <a:pPr lvl="1"/>
            <a:r>
              <a:rPr lang="en-US" sz="3200" dirty="0">
                <a:solidFill>
                  <a:schemeClr val="accent1">
                    <a:lumMod val="50000"/>
                  </a:schemeClr>
                </a:solidFill>
              </a:rPr>
              <a:t>Social media</a:t>
            </a:r>
          </a:p>
          <a:p>
            <a:pPr marL="457200" lvl="1" indent="0">
              <a:buNone/>
            </a:pPr>
            <a:endParaRPr lang="en-US" sz="2800" b="1" i="1" dirty="0">
              <a:solidFill>
                <a:schemeClr val="accent1">
                  <a:lumMod val="50000"/>
                </a:schemeClr>
              </a:solidFill>
            </a:endParaRPr>
          </a:p>
        </p:txBody>
      </p:sp>
      <p:pic>
        <p:nvPicPr>
          <p:cNvPr id="4" name="Picture 3">
            <a:extLst>
              <a:ext uri="{FF2B5EF4-FFF2-40B4-BE49-F238E27FC236}">
                <a16:creationId xmlns:a16="http://schemas.microsoft.com/office/drawing/2014/main" id="{039BF125-2A23-5330-9E4B-45100A605B7F}"/>
              </a:ext>
            </a:extLst>
          </p:cNvPr>
          <p:cNvPicPr>
            <a:picLocks noChangeAspect="1"/>
          </p:cNvPicPr>
          <p:nvPr/>
        </p:nvPicPr>
        <p:blipFill rotWithShape="1">
          <a:blip r:embed="rId2"/>
          <a:srcRect l="5001" t="15714" r="5780" b="13143"/>
          <a:stretch/>
        </p:blipFill>
        <p:spPr>
          <a:xfrm>
            <a:off x="4454556" y="3720507"/>
            <a:ext cx="3934670" cy="3137493"/>
          </a:xfrm>
          <a:prstGeom prst="rect">
            <a:avLst/>
          </a:prstGeom>
          <a:ln>
            <a:noFill/>
          </a:ln>
          <a:effectLst>
            <a:softEdge rad="112500"/>
          </a:effectLst>
        </p:spPr>
      </p:pic>
    </p:spTree>
    <p:extLst>
      <p:ext uri="{BB962C8B-B14F-4D97-AF65-F5344CB8AC3E}">
        <p14:creationId xmlns:p14="http://schemas.microsoft.com/office/powerpoint/2010/main" val="12795449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931D-5EBC-39CB-71C1-187DA58BEEC7}"/>
              </a:ext>
            </a:extLst>
          </p:cNvPr>
          <p:cNvSpPr>
            <a:spLocks noGrp="1"/>
          </p:cNvSpPr>
          <p:nvPr>
            <p:ph type="title"/>
          </p:nvPr>
        </p:nvSpPr>
        <p:spPr>
          <a:xfrm>
            <a:off x="166436" y="83042"/>
            <a:ext cx="11824936" cy="1317495"/>
          </a:xfrm>
        </p:spPr>
        <p:txBody>
          <a:bodyPr>
            <a:noAutofit/>
          </a:bodyPr>
          <a:lstStyle/>
          <a:p>
            <a:pPr algn="ctr"/>
            <a:r>
              <a:rPr lang="en-US" b="1" dirty="0" err="1">
                <a:solidFill>
                  <a:schemeClr val="accent6"/>
                </a:solidFill>
              </a:rPr>
              <a:t>Orx</a:t>
            </a:r>
            <a:r>
              <a:rPr lang="en-US" b="1" dirty="0">
                <a:solidFill>
                  <a:schemeClr val="accent1">
                    <a:lumMod val="50000"/>
                  </a:schemeClr>
                </a:solidFill>
              </a:rPr>
              <a:t> </a:t>
            </a:r>
            <a:r>
              <a:rPr lang="en-US" b="1" dirty="0">
                <a:solidFill>
                  <a:schemeClr val="accent6"/>
                </a:solidFill>
              </a:rPr>
              <a:t>Reserve Pools </a:t>
            </a:r>
            <a:r>
              <a:rPr lang="en-US" sz="4400" b="1" dirty="0">
                <a:solidFill>
                  <a:schemeClr val="accent1">
                    <a:lumMod val="50000"/>
                  </a:schemeClr>
                </a:solidFill>
                <a:latin typeface="Biome" panose="020B0502040204020203" pitchFamily="34" charset="0"/>
                <a:cs typeface="Biome" panose="020B0502040204020203" pitchFamily="34" charset="0"/>
              </a:rPr>
              <a:t>→ </a:t>
            </a:r>
            <a:r>
              <a:rPr lang="en-US" sz="4000" b="1" dirty="0">
                <a:solidFill>
                  <a:schemeClr val="accent1">
                    <a:lumMod val="50000"/>
                  </a:schemeClr>
                </a:solidFill>
                <a:latin typeface="Biome" panose="020B0502040204020203" pitchFamily="34" charset="0"/>
                <a:cs typeface="Biome" panose="020B0502040204020203" pitchFamily="34" charset="0"/>
              </a:rPr>
              <a:t>adaptive motivation</a:t>
            </a:r>
            <a:endParaRPr lang="en-US" b="1" dirty="0">
              <a:solidFill>
                <a:schemeClr val="accent1">
                  <a:lumMod val="50000"/>
                </a:schemeClr>
              </a:solidFill>
            </a:endParaRPr>
          </a:p>
        </p:txBody>
      </p:sp>
      <p:pic>
        <p:nvPicPr>
          <p:cNvPr id="3" name="Picture 2">
            <a:extLst>
              <a:ext uri="{FF2B5EF4-FFF2-40B4-BE49-F238E27FC236}">
                <a16:creationId xmlns:a16="http://schemas.microsoft.com/office/drawing/2014/main" id="{40F49B7D-A3AE-E47E-6A76-6DFE86F629DE}"/>
              </a:ext>
            </a:extLst>
          </p:cNvPr>
          <p:cNvPicPr>
            <a:picLocks noChangeAspect="1"/>
          </p:cNvPicPr>
          <p:nvPr/>
        </p:nvPicPr>
        <p:blipFill>
          <a:blip r:embed="rId3"/>
          <a:stretch>
            <a:fillRect/>
          </a:stretch>
        </p:blipFill>
        <p:spPr>
          <a:xfrm>
            <a:off x="0" y="1579555"/>
            <a:ext cx="12192000" cy="5278445"/>
          </a:xfrm>
          <a:prstGeom prst="rect">
            <a:avLst/>
          </a:prstGeom>
        </p:spPr>
      </p:pic>
    </p:spTree>
    <p:extLst>
      <p:ext uri="{BB962C8B-B14F-4D97-AF65-F5344CB8AC3E}">
        <p14:creationId xmlns:p14="http://schemas.microsoft.com/office/powerpoint/2010/main" val="4168118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931D-5EBC-39CB-71C1-187DA58BEEC7}"/>
              </a:ext>
            </a:extLst>
          </p:cNvPr>
          <p:cNvSpPr>
            <a:spLocks noGrp="1"/>
          </p:cNvSpPr>
          <p:nvPr>
            <p:ph type="title"/>
          </p:nvPr>
        </p:nvSpPr>
        <p:spPr/>
        <p:txBody>
          <a:bodyPr/>
          <a:lstStyle/>
          <a:p>
            <a:pPr algn="ctr"/>
            <a:r>
              <a:rPr lang="en-US" b="1" dirty="0">
                <a:solidFill>
                  <a:schemeClr val="accent1">
                    <a:lumMod val="50000"/>
                  </a:schemeClr>
                </a:solidFill>
              </a:rPr>
              <a:t>Take Home Messages</a:t>
            </a:r>
          </a:p>
        </p:txBody>
      </p:sp>
      <p:sp>
        <p:nvSpPr>
          <p:cNvPr id="3" name="Content Placeholder 2">
            <a:extLst>
              <a:ext uri="{FF2B5EF4-FFF2-40B4-BE49-F238E27FC236}">
                <a16:creationId xmlns:a16="http://schemas.microsoft.com/office/drawing/2014/main" id="{812F4F8B-27E1-BE7F-DE66-4CB4B4EA0D4D}"/>
              </a:ext>
            </a:extLst>
          </p:cNvPr>
          <p:cNvSpPr>
            <a:spLocks noGrp="1"/>
          </p:cNvSpPr>
          <p:nvPr>
            <p:ph idx="1"/>
          </p:nvPr>
        </p:nvSpPr>
        <p:spPr>
          <a:xfrm>
            <a:off x="725214" y="1574156"/>
            <a:ext cx="10741572" cy="5034466"/>
          </a:xfrm>
        </p:spPr>
        <p:txBody>
          <a:bodyPr>
            <a:normAutofit/>
          </a:bodyPr>
          <a:lstStyle/>
          <a:p>
            <a:pPr marL="231775" indent="-231775">
              <a:lnSpc>
                <a:spcPct val="150000"/>
              </a:lnSpc>
              <a:buFont typeface="Arial" panose="020B0604020202020204" pitchFamily="34" charset="0"/>
              <a:buChar char="•"/>
            </a:pPr>
            <a:r>
              <a:rPr lang="en-US" sz="3200" b="1" dirty="0">
                <a:solidFill>
                  <a:schemeClr val="accent5"/>
                </a:solidFill>
              </a:rPr>
              <a:t>OXT</a:t>
            </a:r>
            <a:r>
              <a:rPr lang="en-US" sz="3200" b="1" dirty="0">
                <a:solidFill>
                  <a:schemeClr val="accent1">
                    <a:lumMod val="50000"/>
                  </a:schemeClr>
                </a:solidFill>
              </a:rPr>
              <a:t> and </a:t>
            </a:r>
            <a:r>
              <a:rPr lang="en-US" sz="3200" b="1" dirty="0" err="1">
                <a:solidFill>
                  <a:schemeClr val="accent6"/>
                </a:solidFill>
              </a:rPr>
              <a:t>Orx</a:t>
            </a:r>
            <a:r>
              <a:rPr lang="en-US" sz="3200" b="1" dirty="0">
                <a:solidFill>
                  <a:schemeClr val="accent1">
                    <a:lumMod val="50000"/>
                  </a:schemeClr>
                </a:solidFill>
              </a:rPr>
              <a:t> bidirectionally regulate </a:t>
            </a:r>
            <a:r>
              <a:rPr lang="en-US" sz="3200" b="1" dirty="0">
                <a:solidFill>
                  <a:srgbClr val="7030A0"/>
                </a:solidFill>
              </a:rPr>
              <a:t>reward-seeking</a:t>
            </a:r>
          </a:p>
          <a:p>
            <a:pPr marL="682625" lvl="1" indent="-225425">
              <a:lnSpc>
                <a:spcPct val="150000"/>
              </a:lnSpc>
              <a:buFont typeface="Arial" panose="020B0604020202020204" pitchFamily="34" charset="0"/>
              <a:buChar char="•"/>
            </a:pPr>
            <a:r>
              <a:rPr lang="en-US" sz="3200" dirty="0">
                <a:solidFill>
                  <a:schemeClr val="accent1">
                    <a:lumMod val="50000"/>
                  </a:schemeClr>
                </a:solidFill>
              </a:rPr>
              <a:t>Affect behavioral outcomes</a:t>
            </a:r>
          </a:p>
          <a:p>
            <a:pPr marL="1260475" lvl="2" indent="-346075">
              <a:lnSpc>
                <a:spcPct val="150000"/>
              </a:lnSpc>
              <a:buFont typeface="Arial" panose="020B0604020202020204" pitchFamily="34" charset="0"/>
              <a:buChar char="•"/>
            </a:pPr>
            <a:r>
              <a:rPr lang="en-US" sz="3200" dirty="0">
                <a:solidFill>
                  <a:schemeClr val="accent4">
                    <a:lumMod val="75000"/>
                  </a:schemeClr>
                </a:solidFill>
              </a:rPr>
              <a:t>Opioid</a:t>
            </a:r>
            <a:r>
              <a:rPr lang="en-US" sz="3200" dirty="0">
                <a:solidFill>
                  <a:schemeClr val="accent1">
                    <a:lumMod val="50000"/>
                  </a:schemeClr>
                </a:solidFill>
              </a:rPr>
              <a:t> cues to bias choice while in withdrawal stages</a:t>
            </a:r>
          </a:p>
          <a:p>
            <a:pPr marL="1260475" lvl="2" indent="-346075">
              <a:lnSpc>
                <a:spcPct val="150000"/>
              </a:lnSpc>
              <a:buFont typeface="Arial" panose="020B0604020202020204" pitchFamily="34" charset="0"/>
              <a:buChar char="•"/>
            </a:pPr>
            <a:r>
              <a:rPr lang="en-US" sz="3200" dirty="0">
                <a:solidFill>
                  <a:schemeClr val="accent1">
                    <a:lumMod val="50000"/>
                  </a:schemeClr>
                </a:solidFill>
              </a:rPr>
              <a:t>Normalization of </a:t>
            </a:r>
            <a:r>
              <a:rPr lang="en-US" sz="3200" dirty="0" err="1">
                <a:solidFill>
                  <a:schemeClr val="accent6"/>
                </a:solidFill>
              </a:rPr>
              <a:t>Orx</a:t>
            </a:r>
            <a:r>
              <a:rPr lang="en-US" sz="3200" dirty="0">
                <a:solidFill>
                  <a:schemeClr val="accent1">
                    <a:lumMod val="50000"/>
                  </a:schemeClr>
                </a:solidFill>
              </a:rPr>
              <a:t> levels </a:t>
            </a:r>
            <a:r>
              <a:rPr lang="en-US" sz="3200" dirty="0">
                <a:solidFill>
                  <a:schemeClr val="accent1">
                    <a:lumMod val="50000"/>
                  </a:schemeClr>
                </a:solidFill>
                <a:latin typeface="Calibri" panose="020F0502020204030204" pitchFamily="34" charset="0"/>
                <a:cs typeface="Calibri" panose="020F0502020204030204" pitchFamily="34" charset="0"/>
              </a:rPr>
              <a:t>↓ drug motivation </a:t>
            </a:r>
          </a:p>
          <a:p>
            <a:pPr marL="231775" indent="-231775">
              <a:lnSpc>
                <a:spcPct val="150000"/>
              </a:lnSpc>
              <a:buFont typeface="Arial" panose="020B0604020202020204" pitchFamily="34" charset="0"/>
              <a:buChar char="•"/>
            </a:pPr>
            <a:r>
              <a:rPr lang="en-US" sz="3200" b="1" dirty="0" err="1">
                <a:solidFill>
                  <a:schemeClr val="accent6"/>
                </a:solidFill>
              </a:rPr>
              <a:t>Orx</a:t>
            </a:r>
            <a:r>
              <a:rPr lang="en-US" sz="3200" b="1" dirty="0">
                <a:solidFill>
                  <a:schemeClr val="accent6"/>
                </a:solidFill>
              </a:rPr>
              <a:t> reserve pool </a:t>
            </a:r>
            <a:r>
              <a:rPr lang="en-US" sz="3200" b="1" dirty="0">
                <a:solidFill>
                  <a:schemeClr val="accent1">
                    <a:lumMod val="50000"/>
                  </a:schemeClr>
                </a:solidFill>
                <a:latin typeface="Biome" panose="020B0502040204020203" pitchFamily="34" charset="0"/>
                <a:cs typeface="Biome" panose="020B0502040204020203" pitchFamily="34" charset="0"/>
              </a:rPr>
              <a:t>→</a:t>
            </a:r>
            <a:r>
              <a:rPr lang="en-US" sz="3200" b="1" dirty="0">
                <a:solidFill>
                  <a:schemeClr val="accent1">
                    <a:lumMod val="50000"/>
                  </a:schemeClr>
                </a:solidFill>
                <a:latin typeface="Calibri" panose="020F0502020204030204" pitchFamily="34" charset="0"/>
                <a:cs typeface="Calibri" panose="020F0502020204030204" pitchFamily="34" charset="0"/>
              </a:rPr>
              <a:t> adaptive motivational behaviors</a:t>
            </a:r>
          </a:p>
          <a:p>
            <a:pPr marL="688975" lvl="1" indent="-231775">
              <a:lnSpc>
                <a:spcPct val="150000"/>
              </a:lnSpc>
            </a:pPr>
            <a:r>
              <a:rPr lang="en-US" sz="2800" dirty="0">
                <a:solidFill>
                  <a:schemeClr val="accent1">
                    <a:lumMod val="50000"/>
                  </a:schemeClr>
                </a:solidFill>
                <a:latin typeface="Calibri" panose="020F0502020204030204" pitchFamily="34" charset="0"/>
                <a:cs typeface="Calibri" panose="020F0502020204030204" pitchFamily="34" charset="0"/>
              </a:rPr>
              <a:t>↑ </a:t>
            </a:r>
            <a:r>
              <a:rPr lang="en-US" sz="2800" b="1" dirty="0" err="1">
                <a:solidFill>
                  <a:schemeClr val="accent6"/>
                </a:solidFill>
                <a:latin typeface="Calibri" panose="020F0502020204030204" pitchFamily="34" charset="0"/>
                <a:cs typeface="Calibri" panose="020F0502020204030204" pitchFamily="34" charset="0"/>
              </a:rPr>
              <a:t>Orx</a:t>
            </a:r>
            <a:r>
              <a:rPr lang="en-US" sz="2800" dirty="0">
                <a:solidFill>
                  <a:schemeClr val="accent1">
                    <a:lumMod val="50000"/>
                  </a:schemeClr>
                </a:solidFill>
                <a:latin typeface="Calibri" panose="020F0502020204030204" pitchFamily="34" charset="0"/>
                <a:cs typeface="Calibri" panose="020F0502020204030204" pitchFamily="34" charset="0"/>
              </a:rPr>
              <a:t> peptide production &amp; neuron activity</a:t>
            </a:r>
            <a:endParaRPr lang="en-US" sz="2800" dirty="0">
              <a:solidFill>
                <a:schemeClr val="accent1">
                  <a:lumMod val="50000"/>
                </a:schemeClr>
              </a:solidFill>
            </a:endParaRPr>
          </a:p>
          <a:p>
            <a:pPr marL="346075" indent="-346075">
              <a:lnSpc>
                <a:spcPct val="150000"/>
              </a:lnSpc>
            </a:pPr>
            <a:endParaRPr lang="en-US" sz="3200" dirty="0">
              <a:solidFill>
                <a:schemeClr val="accent1">
                  <a:lumMod val="50000"/>
                </a:schemeClr>
              </a:solidFill>
            </a:endParaRPr>
          </a:p>
          <a:p>
            <a:pPr marL="0" indent="0">
              <a:buNone/>
            </a:pPr>
            <a:endParaRPr lang="en-US" sz="3200" dirty="0"/>
          </a:p>
        </p:txBody>
      </p:sp>
    </p:spTree>
    <p:extLst>
      <p:ext uri="{BB962C8B-B14F-4D97-AF65-F5344CB8AC3E}">
        <p14:creationId xmlns:p14="http://schemas.microsoft.com/office/powerpoint/2010/main" val="1808328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931D-5EBC-39CB-71C1-187DA58BEEC7}"/>
              </a:ext>
            </a:extLst>
          </p:cNvPr>
          <p:cNvSpPr>
            <a:spLocks noGrp="1"/>
          </p:cNvSpPr>
          <p:nvPr>
            <p:ph type="title"/>
          </p:nvPr>
        </p:nvSpPr>
        <p:spPr/>
        <p:txBody>
          <a:bodyPr/>
          <a:lstStyle/>
          <a:p>
            <a:pPr algn="ctr"/>
            <a:r>
              <a:rPr lang="en-US" b="1" dirty="0">
                <a:solidFill>
                  <a:schemeClr val="accent1">
                    <a:lumMod val="50000"/>
                  </a:schemeClr>
                </a:solidFill>
              </a:rPr>
              <a:t>Thoughts to Consider</a:t>
            </a:r>
          </a:p>
        </p:txBody>
      </p:sp>
      <p:sp>
        <p:nvSpPr>
          <p:cNvPr id="3" name="Content Placeholder 2">
            <a:extLst>
              <a:ext uri="{FF2B5EF4-FFF2-40B4-BE49-F238E27FC236}">
                <a16:creationId xmlns:a16="http://schemas.microsoft.com/office/drawing/2014/main" id="{812F4F8B-27E1-BE7F-DE66-4CB4B4EA0D4D}"/>
              </a:ext>
            </a:extLst>
          </p:cNvPr>
          <p:cNvSpPr>
            <a:spLocks noGrp="1"/>
          </p:cNvSpPr>
          <p:nvPr>
            <p:ph idx="1"/>
          </p:nvPr>
        </p:nvSpPr>
        <p:spPr>
          <a:xfrm>
            <a:off x="578069" y="1324302"/>
            <a:ext cx="11298621" cy="5318235"/>
          </a:xfrm>
        </p:spPr>
        <p:txBody>
          <a:bodyPr>
            <a:normAutofit lnSpcReduction="10000"/>
          </a:bodyPr>
          <a:lstStyle/>
          <a:p>
            <a:pPr>
              <a:lnSpc>
                <a:spcPct val="150000"/>
              </a:lnSpc>
            </a:pPr>
            <a:r>
              <a:rPr lang="en-US" sz="3200" b="1" dirty="0">
                <a:solidFill>
                  <a:schemeClr val="accent1">
                    <a:lumMod val="50000"/>
                  </a:schemeClr>
                </a:solidFill>
              </a:rPr>
              <a:t>Specific neural circuitry impacts with </a:t>
            </a:r>
            <a:r>
              <a:rPr lang="en-US" sz="3200" b="1" dirty="0">
                <a:solidFill>
                  <a:schemeClr val="accent5"/>
                </a:solidFill>
              </a:rPr>
              <a:t>OXT</a:t>
            </a:r>
            <a:r>
              <a:rPr lang="en-US" sz="3200" b="1" dirty="0">
                <a:solidFill>
                  <a:schemeClr val="accent1">
                    <a:lumMod val="50000"/>
                  </a:schemeClr>
                </a:solidFill>
              </a:rPr>
              <a:t> and </a:t>
            </a:r>
            <a:r>
              <a:rPr lang="en-US" sz="3200" b="1" dirty="0" err="1">
                <a:solidFill>
                  <a:schemeClr val="accent6"/>
                </a:solidFill>
              </a:rPr>
              <a:t>Orx</a:t>
            </a:r>
            <a:r>
              <a:rPr lang="en-US" sz="3200" b="1" dirty="0">
                <a:solidFill>
                  <a:schemeClr val="accent1">
                    <a:lumMod val="50000"/>
                  </a:schemeClr>
                </a:solidFill>
              </a:rPr>
              <a:t> treatments</a:t>
            </a:r>
          </a:p>
          <a:p>
            <a:pPr>
              <a:lnSpc>
                <a:spcPct val="150000"/>
              </a:lnSpc>
            </a:pPr>
            <a:r>
              <a:rPr lang="en-US" sz="3200" b="1" dirty="0">
                <a:solidFill>
                  <a:schemeClr val="accent1">
                    <a:lumMod val="50000"/>
                  </a:schemeClr>
                </a:solidFill>
              </a:rPr>
              <a:t>Modulation of other areas in </a:t>
            </a:r>
            <a:r>
              <a:rPr lang="en-US" sz="3200" b="1" dirty="0">
                <a:solidFill>
                  <a:schemeClr val="accent5"/>
                </a:solidFill>
              </a:rPr>
              <a:t>OXT</a:t>
            </a:r>
            <a:r>
              <a:rPr lang="en-US" sz="3200" b="1" dirty="0">
                <a:solidFill>
                  <a:schemeClr val="accent1">
                    <a:lumMod val="50000"/>
                  </a:schemeClr>
                </a:solidFill>
              </a:rPr>
              <a:t> and </a:t>
            </a:r>
            <a:r>
              <a:rPr lang="en-US" sz="3200" b="1" dirty="0" err="1">
                <a:solidFill>
                  <a:schemeClr val="accent6"/>
                </a:solidFill>
              </a:rPr>
              <a:t>Orx</a:t>
            </a:r>
            <a:r>
              <a:rPr lang="en-US" sz="3200" b="1" dirty="0">
                <a:solidFill>
                  <a:schemeClr val="accent1">
                    <a:lumMod val="50000"/>
                  </a:schemeClr>
                </a:solidFill>
              </a:rPr>
              <a:t> circuitry</a:t>
            </a:r>
          </a:p>
          <a:p>
            <a:pPr lvl="1">
              <a:lnSpc>
                <a:spcPct val="150000"/>
              </a:lnSpc>
            </a:pPr>
            <a:r>
              <a:rPr lang="en-US" sz="3200" dirty="0">
                <a:solidFill>
                  <a:schemeClr val="accent1">
                    <a:lumMod val="50000"/>
                  </a:schemeClr>
                </a:solidFill>
              </a:rPr>
              <a:t>BLA</a:t>
            </a:r>
          </a:p>
          <a:p>
            <a:pPr lvl="1">
              <a:lnSpc>
                <a:spcPct val="150000"/>
              </a:lnSpc>
            </a:pPr>
            <a:r>
              <a:rPr lang="en-US" sz="3200" dirty="0">
                <a:solidFill>
                  <a:schemeClr val="accent1">
                    <a:lumMod val="50000"/>
                  </a:schemeClr>
                </a:solidFill>
              </a:rPr>
              <a:t>Hippocampus</a:t>
            </a:r>
          </a:p>
          <a:p>
            <a:pPr>
              <a:lnSpc>
                <a:spcPct val="150000"/>
              </a:lnSpc>
            </a:pPr>
            <a:r>
              <a:rPr lang="en-US" sz="3200" dirty="0">
                <a:solidFill>
                  <a:schemeClr val="accent1">
                    <a:lumMod val="50000"/>
                  </a:schemeClr>
                </a:solidFill>
              </a:rPr>
              <a:t> </a:t>
            </a:r>
            <a:r>
              <a:rPr lang="en-US" sz="3200" b="1" dirty="0">
                <a:solidFill>
                  <a:schemeClr val="accent1">
                    <a:lumMod val="50000"/>
                  </a:schemeClr>
                </a:solidFill>
              </a:rPr>
              <a:t>Future studies: what’s next?</a:t>
            </a:r>
          </a:p>
          <a:p>
            <a:pPr lvl="1">
              <a:lnSpc>
                <a:spcPct val="150000"/>
              </a:lnSpc>
            </a:pPr>
            <a:r>
              <a:rPr lang="en-US" sz="3200" dirty="0">
                <a:solidFill>
                  <a:schemeClr val="accent1">
                    <a:lumMod val="50000"/>
                  </a:schemeClr>
                </a:solidFill>
              </a:rPr>
              <a:t>How does </a:t>
            </a:r>
            <a:r>
              <a:rPr lang="en-US" sz="3200" b="1" dirty="0">
                <a:solidFill>
                  <a:schemeClr val="accent5"/>
                </a:solidFill>
              </a:rPr>
              <a:t>OXT</a:t>
            </a:r>
            <a:r>
              <a:rPr lang="en-US" sz="3200" b="1" dirty="0">
                <a:solidFill>
                  <a:schemeClr val="accent1">
                    <a:lumMod val="50000"/>
                  </a:schemeClr>
                </a:solidFill>
              </a:rPr>
              <a:t> </a:t>
            </a:r>
            <a:r>
              <a:rPr lang="en-US" sz="3200" dirty="0">
                <a:solidFill>
                  <a:schemeClr val="accent1">
                    <a:lumMod val="50000"/>
                  </a:schemeClr>
                </a:solidFill>
              </a:rPr>
              <a:t>and</a:t>
            </a:r>
            <a:r>
              <a:rPr lang="en-US" sz="3200" b="1" dirty="0">
                <a:solidFill>
                  <a:schemeClr val="accent1">
                    <a:lumMod val="50000"/>
                  </a:schemeClr>
                </a:solidFill>
              </a:rPr>
              <a:t> </a:t>
            </a:r>
            <a:r>
              <a:rPr lang="en-US" sz="3200" b="1" dirty="0" err="1">
                <a:solidFill>
                  <a:schemeClr val="accent6"/>
                </a:solidFill>
              </a:rPr>
              <a:t>Orx</a:t>
            </a:r>
            <a:r>
              <a:rPr lang="en-US" sz="3200" b="1" dirty="0">
                <a:solidFill>
                  <a:schemeClr val="accent1">
                    <a:lumMod val="50000"/>
                  </a:schemeClr>
                </a:solidFill>
              </a:rPr>
              <a:t> </a:t>
            </a:r>
            <a:r>
              <a:rPr lang="en-US" sz="3200" dirty="0">
                <a:solidFill>
                  <a:schemeClr val="accent1">
                    <a:lumMod val="50000"/>
                  </a:schemeClr>
                </a:solidFill>
              </a:rPr>
              <a:t>treatment impact relapse behavior?</a:t>
            </a:r>
          </a:p>
          <a:p>
            <a:pPr lvl="1">
              <a:lnSpc>
                <a:spcPct val="150000"/>
              </a:lnSpc>
            </a:pPr>
            <a:r>
              <a:rPr lang="en-US" sz="3200" dirty="0">
                <a:solidFill>
                  <a:schemeClr val="accent1">
                    <a:lumMod val="50000"/>
                  </a:schemeClr>
                </a:solidFill>
              </a:rPr>
              <a:t>Signaling components involved? Receptor numbers?</a:t>
            </a:r>
          </a:p>
        </p:txBody>
      </p:sp>
    </p:spTree>
    <p:extLst>
      <p:ext uri="{BB962C8B-B14F-4D97-AF65-F5344CB8AC3E}">
        <p14:creationId xmlns:p14="http://schemas.microsoft.com/office/powerpoint/2010/main" val="251806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931D-5EBC-39CB-71C1-187DA58BEEC7}"/>
              </a:ext>
            </a:extLst>
          </p:cNvPr>
          <p:cNvSpPr>
            <a:spLocks noGrp="1"/>
          </p:cNvSpPr>
          <p:nvPr>
            <p:ph type="title"/>
          </p:nvPr>
        </p:nvSpPr>
        <p:spPr>
          <a:xfrm>
            <a:off x="838200" y="179930"/>
            <a:ext cx="10515600" cy="1325563"/>
          </a:xfrm>
        </p:spPr>
        <p:txBody>
          <a:bodyPr/>
          <a:lstStyle/>
          <a:p>
            <a:pPr algn="ctr"/>
            <a:r>
              <a:rPr lang="en-US" b="1" dirty="0">
                <a:solidFill>
                  <a:schemeClr val="accent1">
                    <a:lumMod val="50000"/>
                  </a:schemeClr>
                </a:solidFill>
              </a:rPr>
              <a:t>Conclusion</a:t>
            </a:r>
          </a:p>
        </p:txBody>
      </p:sp>
      <p:sp>
        <p:nvSpPr>
          <p:cNvPr id="3" name="Content Placeholder 2">
            <a:extLst>
              <a:ext uri="{FF2B5EF4-FFF2-40B4-BE49-F238E27FC236}">
                <a16:creationId xmlns:a16="http://schemas.microsoft.com/office/drawing/2014/main" id="{812F4F8B-27E1-BE7F-DE66-4CB4B4EA0D4D}"/>
              </a:ext>
            </a:extLst>
          </p:cNvPr>
          <p:cNvSpPr>
            <a:spLocks noGrp="1"/>
          </p:cNvSpPr>
          <p:nvPr>
            <p:ph idx="1"/>
          </p:nvPr>
        </p:nvSpPr>
        <p:spPr>
          <a:xfrm>
            <a:off x="838200" y="1279525"/>
            <a:ext cx="11002701" cy="5578475"/>
          </a:xfrm>
        </p:spPr>
        <p:txBody>
          <a:bodyPr>
            <a:noAutofit/>
          </a:bodyPr>
          <a:lstStyle/>
          <a:p>
            <a:pPr>
              <a:lnSpc>
                <a:spcPct val="100000"/>
              </a:lnSpc>
            </a:pPr>
            <a:r>
              <a:rPr lang="en-US" sz="3200" b="1" dirty="0">
                <a:solidFill>
                  <a:schemeClr val="accent1">
                    <a:lumMod val="50000"/>
                  </a:schemeClr>
                </a:solidFill>
              </a:rPr>
              <a:t>Both </a:t>
            </a:r>
            <a:r>
              <a:rPr lang="en-US" sz="3200" b="1" dirty="0">
                <a:solidFill>
                  <a:schemeClr val="accent5"/>
                </a:solidFill>
              </a:rPr>
              <a:t>OXT</a:t>
            </a:r>
            <a:r>
              <a:rPr lang="en-US" sz="3200" b="1" dirty="0">
                <a:solidFill>
                  <a:schemeClr val="accent1">
                    <a:lumMod val="50000"/>
                  </a:schemeClr>
                </a:solidFill>
              </a:rPr>
              <a:t> and </a:t>
            </a:r>
            <a:r>
              <a:rPr lang="en-US" sz="3200" b="1" dirty="0" err="1">
                <a:solidFill>
                  <a:schemeClr val="accent6"/>
                </a:solidFill>
              </a:rPr>
              <a:t>Orx</a:t>
            </a:r>
            <a:r>
              <a:rPr lang="en-US" sz="3200" b="1" dirty="0">
                <a:solidFill>
                  <a:schemeClr val="accent1">
                    <a:lumMod val="50000"/>
                  </a:schemeClr>
                </a:solidFill>
              </a:rPr>
              <a:t> have similarities brain areas and signaling</a:t>
            </a:r>
          </a:p>
          <a:p>
            <a:pPr lvl="1">
              <a:lnSpc>
                <a:spcPct val="150000"/>
              </a:lnSpc>
            </a:pPr>
            <a:r>
              <a:rPr lang="en-US" sz="3200" dirty="0">
                <a:solidFill>
                  <a:schemeClr val="accent1">
                    <a:lumMod val="50000"/>
                  </a:schemeClr>
                </a:solidFill>
              </a:rPr>
              <a:t>Neurons in the </a:t>
            </a:r>
            <a:r>
              <a:rPr lang="en-US" sz="3200" b="1" dirty="0">
                <a:solidFill>
                  <a:srgbClr val="7030A0"/>
                </a:solidFill>
              </a:rPr>
              <a:t>PVN</a:t>
            </a:r>
            <a:r>
              <a:rPr lang="en-US" sz="3200" dirty="0">
                <a:solidFill>
                  <a:schemeClr val="accent1">
                    <a:lumMod val="50000"/>
                  </a:schemeClr>
                </a:solidFill>
              </a:rPr>
              <a:t>, Amygdala, Hippocampus, etc.</a:t>
            </a:r>
          </a:p>
          <a:p>
            <a:pPr lvl="1">
              <a:lnSpc>
                <a:spcPct val="150000"/>
              </a:lnSpc>
            </a:pPr>
            <a:r>
              <a:rPr lang="en-US" sz="3200" dirty="0">
                <a:solidFill>
                  <a:schemeClr val="accent1">
                    <a:lumMod val="50000"/>
                  </a:schemeClr>
                </a:solidFill>
              </a:rPr>
              <a:t>Dysfunction of PLC</a:t>
            </a:r>
            <a:r>
              <a:rPr lang="el-GR" sz="3200" dirty="0">
                <a:solidFill>
                  <a:schemeClr val="accent1">
                    <a:lumMod val="50000"/>
                  </a:schemeClr>
                </a:solidFill>
              </a:rPr>
              <a:t>β</a:t>
            </a:r>
            <a:r>
              <a:rPr lang="en-US" sz="3200" dirty="0">
                <a:solidFill>
                  <a:schemeClr val="accent1">
                    <a:lumMod val="50000"/>
                  </a:schemeClr>
                </a:solidFill>
              </a:rPr>
              <a:t>1 isoform = stress and addiction</a:t>
            </a:r>
          </a:p>
          <a:p>
            <a:pPr>
              <a:lnSpc>
                <a:spcPct val="100000"/>
              </a:lnSpc>
            </a:pPr>
            <a:r>
              <a:rPr lang="en-US" sz="3200" b="1" dirty="0">
                <a:solidFill>
                  <a:schemeClr val="accent5"/>
                </a:solidFill>
              </a:rPr>
              <a:t>OXT</a:t>
            </a:r>
            <a:r>
              <a:rPr lang="en-US" sz="3200" b="1" dirty="0">
                <a:solidFill>
                  <a:schemeClr val="accent1">
                    <a:lumMod val="50000"/>
                  </a:schemeClr>
                </a:solidFill>
              </a:rPr>
              <a:t> and </a:t>
            </a:r>
            <a:r>
              <a:rPr lang="en-US" sz="3200" b="1" dirty="0" err="1">
                <a:solidFill>
                  <a:schemeClr val="accent6"/>
                </a:solidFill>
              </a:rPr>
              <a:t>Orx</a:t>
            </a:r>
            <a:r>
              <a:rPr lang="en-US" sz="3200" b="1" dirty="0">
                <a:solidFill>
                  <a:schemeClr val="accent1">
                    <a:lumMod val="50000"/>
                  </a:schemeClr>
                </a:solidFill>
              </a:rPr>
              <a:t> treatment can regulate the reward circuitry</a:t>
            </a:r>
          </a:p>
          <a:p>
            <a:pPr lvl="1">
              <a:lnSpc>
                <a:spcPct val="150000"/>
              </a:lnSpc>
            </a:pPr>
            <a:r>
              <a:rPr lang="en-US" sz="3200" dirty="0">
                <a:solidFill>
                  <a:schemeClr val="accent1">
                    <a:lumMod val="50000"/>
                  </a:schemeClr>
                </a:solidFill>
                <a:latin typeface="Calibri" panose="020F0502020204030204" pitchFamily="34" charset="0"/>
                <a:cs typeface="Calibri" panose="020F0502020204030204" pitchFamily="34" charset="0"/>
              </a:rPr>
              <a:t>Adjust addiction behaviors</a:t>
            </a:r>
          </a:p>
          <a:p>
            <a:pPr lvl="1">
              <a:lnSpc>
                <a:spcPct val="150000"/>
              </a:lnSpc>
            </a:pPr>
            <a:r>
              <a:rPr lang="en-US" sz="3200" dirty="0">
                <a:solidFill>
                  <a:schemeClr val="accent1">
                    <a:lumMod val="50000"/>
                  </a:schemeClr>
                </a:solidFill>
                <a:latin typeface="Calibri" panose="020F0502020204030204" pitchFamily="34" charset="0"/>
                <a:cs typeface="Calibri" panose="020F0502020204030204" pitchFamily="34" charset="0"/>
              </a:rPr>
              <a:t>Prevent </a:t>
            </a:r>
            <a:r>
              <a:rPr lang="en-US" sz="3200" dirty="0">
                <a:solidFill>
                  <a:schemeClr val="accent4">
                    <a:lumMod val="75000"/>
                  </a:schemeClr>
                </a:solidFill>
                <a:latin typeface="Calibri" panose="020F0502020204030204" pitchFamily="34" charset="0"/>
                <a:cs typeface="Calibri" panose="020F0502020204030204" pitchFamily="34" charset="0"/>
              </a:rPr>
              <a:t>OUD</a:t>
            </a:r>
            <a:r>
              <a:rPr lang="en-US" sz="3200" dirty="0">
                <a:solidFill>
                  <a:schemeClr val="accent1">
                    <a:lumMod val="50000"/>
                  </a:schemeClr>
                </a:solidFill>
                <a:latin typeface="Calibri" panose="020F0502020204030204" pitchFamily="34" charset="0"/>
                <a:cs typeface="Calibri" panose="020F0502020204030204" pitchFamily="34" charset="0"/>
              </a:rPr>
              <a:t> fatalities</a:t>
            </a:r>
          </a:p>
          <a:p>
            <a:pPr>
              <a:lnSpc>
                <a:spcPct val="100000"/>
              </a:lnSpc>
            </a:pPr>
            <a:r>
              <a:rPr lang="en-US" sz="3200" b="1" dirty="0" err="1">
                <a:solidFill>
                  <a:schemeClr val="accent6"/>
                </a:solidFill>
                <a:latin typeface="Calibri" panose="020F0502020204030204" pitchFamily="34" charset="0"/>
                <a:cs typeface="Calibri" panose="020F0502020204030204" pitchFamily="34" charset="0"/>
              </a:rPr>
              <a:t>Orx</a:t>
            </a:r>
            <a:r>
              <a:rPr lang="en-US" sz="3200" b="1" dirty="0">
                <a:solidFill>
                  <a:schemeClr val="accent6"/>
                </a:solidFill>
                <a:latin typeface="Calibri" panose="020F0502020204030204" pitchFamily="34" charset="0"/>
                <a:cs typeface="Calibri" panose="020F0502020204030204" pitchFamily="34" charset="0"/>
              </a:rPr>
              <a:t> reserve pool </a:t>
            </a:r>
            <a:r>
              <a:rPr lang="en-US" sz="3200" b="1" dirty="0">
                <a:solidFill>
                  <a:schemeClr val="accent1">
                    <a:lumMod val="50000"/>
                  </a:schemeClr>
                </a:solidFill>
                <a:latin typeface="Calibri" panose="020F0502020204030204" pitchFamily="34" charset="0"/>
                <a:cs typeface="Calibri" panose="020F0502020204030204" pitchFamily="34" charset="0"/>
              </a:rPr>
              <a:t>increases adaptive motivational behaviors</a:t>
            </a:r>
            <a:endParaRPr lang="en-US" sz="3200" b="1" dirty="0">
              <a:solidFill>
                <a:schemeClr val="accent1">
                  <a:lumMod val="50000"/>
                </a:schemeClr>
              </a:solidFill>
            </a:endParaRPr>
          </a:p>
          <a:p>
            <a:pPr marL="0" indent="0">
              <a:buNone/>
            </a:pPr>
            <a:endParaRPr lang="en-US" sz="3200" dirty="0"/>
          </a:p>
        </p:txBody>
      </p:sp>
    </p:spTree>
    <p:extLst>
      <p:ext uri="{BB962C8B-B14F-4D97-AF65-F5344CB8AC3E}">
        <p14:creationId xmlns:p14="http://schemas.microsoft.com/office/powerpoint/2010/main" val="309582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931D-5EBC-39CB-71C1-187DA58BEEC7}"/>
              </a:ext>
            </a:extLst>
          </p:cNvPr>
          <p:cNvSpPr>
            <a:spLocks noGrp="1"/>
          </p:cNvSpPr>
          <p:nvPr>
            <p:ph type="title"/>
          </p:nvPr>
        </p:nvSpPr>
        <p:spPr>
          <a:xfrm>
            <a:off x="965200" y="71819"/>
            <a:ext cx="10261600" cy="3564869"/>
          </a:xfrm>
        </p:spPr>
        <p:txBody>
          <a:bodyPr vert="horz" lIns="91440" tIns="45720" rIns="91440" bIns="45720" rtlCol="0" anchor="b">
            <a:normAutofit/>
          </a:bodyPr>
          <a:lstStyle/>
          <a:p>
            <a:pPr algn="ctr"/>
            <a:r>
              <a:rPr lang="en-US" sz="8800" b="1" dirty="0">
                <a:ln w="22225">
                  <a:solidFill>
                    <a:schemeClr val="accent1">
                      <a:lumMod val="50000"/>
                    </a:schemeClr>
                  </a:solidFill>
                  <a:miter lim="800000"/>
                </a:ln>
                <a:solidFill>
                  <a:schemeClr val="accent1">
                    <a:lumMod val="50000"/>
                  </a:schemeClr>
                </a:solidFill>
              </a:rPr>
              <a:t>Thank you!</a:t>
            </a:r>
          </a:p>
        </p:txBody>
      </p:sp>
      <p:sp>
        <p:nvSpPr>
          <p:cNvPr id="7" name="Title 1">
            <a:extLst>
              <a:ext uri="{FF2B5EF4-FFF2-40B4-BE49-F238E27FC236}">
                <a16:creationId xmlns:a16="http://schemas.microsoft.com/office/drawing/2014/main" id="{EB5B98F0-1A7A-5A47-3C8B-E1DED16F74FB}"/>
              </a:ext>
            </a:extLst>
          </p:cNvPr>
          <p:cNvSpPr txBox="1">
            <a:spLocks/>
          </p:cNvSpPr>
          <p:nvPr/>
        </p:nvSpPr>
        <p:spPr>
          <a:xfrm>
            <a:off x="1049282" y="965197"/>
            <a:ext cx="10261600" cy="35648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w="22225">
                  <a:solidFill>
                    <a:schemeClr val="tx1"/>
                  </a:solidFill>
                  <a:miter lim="800000"/>
                </a:ln>
              </a:rPr>
              <a:t>Questions? Let’s have a chat!</a:t>
            </a:r>
          </a:p>
        </p:txBody>
      </p:sp>
    </p:spTree>
    <p:extLst>
      <p:ext uri="{BB962C8B-B14F-4D97-AF65-F5344CB8AC3E}">
        <p14:creationId xmlns:p14="http://schemas.microsoft.com/office/powerpoint/2010/main" val="29247538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931D-5EBC-39CB-71C1-187DA58BEEC7}"/>
              </a:ext>
            </a:extLst>
          </p:cNvPr>
          <p:cNvSpPr>
            <a:spLocks noGrp="1"/>
          </p:cNvSpPr>
          <p:nvPr>
            <p:ph type="title"/>
          </p:nvPr>
        </p:nvSpPr>
        <p:spPr/>
        <p:txBody>
          <a:bodyPr/>
          <a:lstStyle/>
          <a:p>
            <a:pPr algn="ctr"/>
            <a:r>
              <a:rPr lang="en-US" b="1" dirty="0">
                <a:solidFill>
                  <a:schemeClr val="accent1">
                    <a:lumMod val="50000"/>
                  </a:schemeClr>
                </a:solidFill>
              </a:rPr>
              <a:t>What is </a:t>
            </a:r>
            <a:r>
              <a:rPr lang="en-US" b="1" dirty="0">
                <a:solidFill>
                  <a:schemeClr val="accent2"/>
                </a:solidFill>
                <a:latin typeface="Algerian" panose="04020705040A02060702" pitchFamily="82" charset="0"/>
              </a:rPr>
              <a:t>Addiction</a:t>
            </a:r>
            <a:r>
              <a:rPr lang="en-US" b="1" dirty="0">
                <a:solidFill>
                  <a:schemeClr val="accent1">
                    <a:lumMod val="50000"/>
                  </a:schemeClr>
                </a:solidFill>
              </a:rPr>
              <a:t>?</a:t>
            </a:r>
          </a:p>
        </p:txBody>
      </p:sp>
      <p:sp>
        <p:nvSpPr>
          <p:cNvPr id="3" name="Content Placeholder 2">
            <a:extLst>
              <a:ext uri="{FF2B5EF4-FFF2-40B4-BE49-F238E27FC236}">
                <a16:creationId xmlns:a16="http://schemas.microsoft.com/office/drawing/2014/main" id="{812F4F8B-27E1-BE7F-DE66-4CB4B4EA0D4D}"/>
              </a:ext>
            </a:extLst>
          </p:cNvPr>
          <p:cNvSpPr>
            <a:spLocks noGrp="1"/>
          </p:cNvSpPr>
          <p:nvPr>
            <p:ph idx="1"/>
          </p:nvPr>
        </p:nvSpPr>
        <p:spPr>
          <a:xfrm>
            <a:off x="838200" y="1385888"/>
            <a:ext cx="10515600" cy="4486275"/>
          </a:xfrm>
        </p:spPr>
        <p:txBody>
          <a:bodyPr>
            <a:noAutofit/>
          </a:bodyPr>
          <a:lstStyle/>
          <a:p>
            <a:pPr>
              <a:lnSpc>
                <a:spcPct val="150000"/>
              </a:lnSpc>
            </a:pPr>
            <a:r>
              <a:rPr lang="en-US" sz="3200" dirty="0">
                <a:solidFill>
                  <a:schemeClr val="accent1">
                    <a:lumMod val="50000"/>
                  </a:schemeClr>
                </a:solidFill>
              </a:rPr>
              <a:t>Factors that influence addiction</a:t>
            </a:r>
          </a:p>
          <a:p>
            <a:pPr lvl="1">
              <a:lnSpc>
                <a:spcPct val="150000"/>
              </a:lnSpc>
            </a:pPr>
            <a:r>
              <a:rPr lang="en-US" sz="3200" dirty="0">
                <a:solidFill>
                  <a:schemeClr val="accent1">
                    <a:lumMod val="50000"/>
                  </a:schemeClr>
                </a:solidFill>
              </a:rPr>
              <a:t>Environment</a:t>
            </a:r>
          </a:p>
          <a:p>
            <a:pPr lvl="1">
              <a:lnSpc>
                <a:spcPct val="150000"/>
              </a:lnSpc>
            </a:pPr>
            <a:r>
              <a:rPr lang="en-US" sz="3200" dirty="0">
                <a:solidFill>
                  <a:schemeClr val="accent1">
                    <a:lumMod val="50000"/>
                  </a:schemeClr>
                </a:solidFill>
              </a:rPr>
              <a:t>Genetics </a:t>
            </a:r>
          </a:p>
          <a:p>
            <a:pPr>
              <a:lnSpc>
                <a:spcPct val="150000"/>
              </a:lnSpc>
            </a:pPr>
            <a:r>
              <a:rPr lang="en-US" sz="3200" dirty="0">
                <a:solidFill>
                  <a:schemeClr val="accent1">
                    <a:lumMod val="50000"/>
                  </a:schemeClr>
                </a:solidFill>
              </a:rPr>
              <a:t>Chronic disease</a:t>
            </a:r>
          </a:p>
          <a:p>
            <a:pPr>
              <a:lnSpc>
                <a:spcPct val="150000"/>
              </a:lnSpc>
            </a:pPr>
            <a:r>
              <a:rPr lang="en-US" sz="3200" dirty="0">
                <a:solidFill>
                  <a:schemeClr val="accent1">
                    <a:lumMod val="50000"/>
                  </a:schemeClr>
                </a:solidFill>
              </a:rPr>
              <a:t>Difficulties with self-control (relapses; overdoses)</a:t>
            </a:r>
          </a:p>
          <a:p>
            <a:pPr>
              <a:lnSpc>
                <a:spcPct val="150000"/>
              </a:lnSpc>
            </a:pPr>
            <a:r>
              <a:rPr lang="en-US" sz="3200" b="1" dirty="0">
                <a:solidFill>
                  <a:schemeClr val="accent2"/>
                </a:solidFill>
                <a:latin typeface="Algerian" panose="04020705040A02060702" pitchFamily="82" charset="0"/>
              </a:rPr>
              <a:t>Addictions</a:t>
            </a:r>
            <a:r>
              <a:rPr lang="en-US" sz="3200" dirty="0">
                <a:solidFill>
                  <a:schemeClr val="accent1">
                    <a:lumMod val="50000"/>
                  </a:schemeClr>
                </a:solidFill>
              </a:rPr>
              <a:t> hijack the </a:t>
            </a:r>
            <a:r>
              <a:rPr lang="en-US" sz="3200" b="1" dirty="0">
                <a:ln/>
                <a:solidFill>
                  <a:srgbClr val="7030A0"/>
                </a:solidFill>
                <a:effectLst>
                  <a:outerShdw blurRad="38100" dist="38100" dir="2700000" algn="tl">
                    <a:srgbClr val="000000">
                      <a:alpha val="43137"/>
                    </a:srgbClr>
                  </a:outerShdw>
                </a:effectLst>
                <a:latin typeface="Amasis MT Pro Black" panose="02040A04050005020304" pitchFamily="18" charset="0"/>
              </a:rPr>
              <a:t>REWARD SEEKING</a:t>
            </a:r>
            <a:r>
              <a:rPr lang="en-US" sz="3200" b="1" dirty="0">
                <a:ln/>
                <a:solidFill>
                  <a:schemeClr val="accent1">
                    <a:lumMod val="50000"/>
                  </a:schemeClr>
                </a:solidFill>
                <a:effectLst>
                  <a:outerShdw blurRad="38100" dist="38100" dir="2700000" algn="tl">
                    <a:srgbClr val="000000">
                      <a:alpha val="43137"/>
                    </a:srgbClr>
                  </a:outerShdw>
                </a:effectLst>
                <a:latin typeface="Amasis MT Pro Black" panose="02040A04050005020304" pitchFamily="18" charset="0"/>
              </a:rPr>
              <a:t> </a:t>
            </a:r>
            <a:r>
              <a:rPr lang="en-US" sz="3200" dirty="0">
                <a:solidFill>
                  <a:schemeClr val="accent1">
                    <a:lumMod val="50000"/>
                  </a:schemeClr>
                </a:solidFill>
              </a:rPr>
              <a:t>circuit!</a:t>
            </a:r>
          </a:p>
          <a:p>
            <a:pPr marL="0" indent="0">
              <a:lnSpc>
                <a:spcPct val="100000"/>
              </a:lnSpc>
              <a:buNone/>
            </a:pPr>
            <a:endParaRPr lang="en-US" sz="3200" dirty="0">
              <a:solidFill>
                <a:schemeClr val="accent1">
                  <a:lumMod val="50000"/>
                </a:schemeClr>
              </a:solidFill>
            </a:endParaRPr>
          </a:p>
          <a:p>
            <a:pPr>
              <a:lnSpc>
                <a:spcPct val="100000"/>
              </a:lnSpc>
            </a:pPr>
            <a:endParaRPr lang="en-US" sz="3200" dirty="0">
              <a:solidFill>
                <a:schemeClr val="accent1">
                  <a:lumMod val="50000"/>
                </a:schemeClr>
              </a:solidFill>
            </a:endParaRPr>
          </a:p>
          <a:p>
            <a:pPr marL="0" indent="0">
              <a:lnSpc>
                <a:spcPct val="100000"/>
              </a:lnSpc>
              <a:buNone/>
            </a:pPr>
            <a:endParaRPr lang="en-US" sz="3200" dirty="0">
              <a:solidFill>
                <a:schemeClr val="accent1">
                  <a:lumMod val="50000"/>
                </a:schemeClr>
              </a:solidFill>
            </a:endParaRPr>
          </a:p>
          <a:p>
            <a:pPr>
              <a:lnSpc>
                <a:spcPct val="100000"/>
              </a:lnSpc>
            </a:pPr>
            <a:endParaRPr lang="en-US" sz="3200" dirty="0">
              <a:solidFill>
                <a:schemeClr val="accent1">
                  <a:lumMod val="50000"/>
                </a:schemeClr>
              </a:solidFill>
            </a:endParaRPr>
          </a:p>
        </p:txBody>
      </p:sp>
      <p:sp>
        <p:nvSpPr>
          <p:cNvPr id="4" name="Right Brace 3">
            <a:extLst>
              <a:ext uri="{FF2B5EF4-FFF2-40B4-BE49-F238E27FC236}">
                <a16:creationId xmlns:a16="http://schemas.microsoft.com/office/drawing/2014/main" id="{6576A7F4-3874-73A2-9733-B9B79550FA9C}"/>
              </a:ext>
            </a:extLst>
          </p:cNvPr>
          <p:cNvSpPr/>
          <p:nvPr/>
        </p:nvSpPr>
        <p:spPr>
          <a:xfrm>
            <a:off x="3943927" y="2410692"/>
            <a:ext cx="489528" cy="1219200"/>
          </a:xfrm>
          <a:prstGeom prst="rightBrace">
            <a:avLst/>
          </a:prstGeom>
          <a:ln w="38100">
            <a:solidFill>
              <a:schemeClr val="accent1">
                <a:lumMod val="50000"/>
              </a:schemeClr>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D68CB241-1DB0-2405-34C1-48C5B3EC0AC9}"/>
              </a:ext>
            </a:extLst>
          </p:cNvPr>
          <p:cNvSpPr txBox="1"/>
          <p:nvPr/>
        </p:nvSpPr>
        <p:spPr>
          <a:xfrm>
            <a:off x="4433455" y="2711451"/>
            <a:ext cx="3962400" cy="584775"/>
          </a:xfrm>
          <a:prstGeom prst="rect">
            <a:avLst/>
          </a:prstGeom>
          <a:noFill/>
        </p:spPr>
        <p:txBody>
          <a:bodyPr wrap="square" rtlCol="0">
            <a:spAutoFit/>
          </a:bodyPr>
          <a:lstStyle/>
          <a:p>
            <a:r>
              <a:rPr lang="en-US" sz="3200" dirty="0">
                <a:solidFill>
                  <a:schemeClr val="tx2"/>
                </a:solidFill>
              </a:rPr>
              <a:t>Impacts Development</a:t>
            </a:r>
          </a:p>
        </p:txBody>
      </p:sp>
      <p:pic>
        <p:nvPicPr>
          <p:cNvPr id="8" name="Picture 7">
            <a:extLst>
              <a:ext uri="{FF2B5EF4-FFF2-40B4-BE49-F238E27FC236}">
                <a16:creationId xmlns:a16="http://schemas.microsoft.com/office/drawing/2014/main" id="{D0D497B3-C4FB-8CA1-D1AA-EECE83770404}"/>
              </a:ext>
            </a:extLst>
          </p:cNvPr>
          <p:cNvPicPr>
            <a:picLocks noChangeAspect="1"/>
          </p:cNvPicPr>
          <p:nvPr/>
        </p:nvPicPr>
        <p:blipFill>
          <a:blip r:embed="rId2"/>
          <a:stretch>
            <a:fillRect/>
          </a:stretch>
        </p:blipFill>
        <p:spPr>
          <a:xfrm>
            <a:off x="8395855" y="2174788"/>
            <a:ext cx="3610387" cy="242396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6BE13F1F-FAA9-8213-5CAA-3E7E2379546A}"/>
              </a:ext>
            </a:extLst>
          </p:cNvPr>
          <p:cNvSpPr txBox="1"/>
          <p:nvPr/>
        </p:nvSpPr>
        <p:spPr>
          <a:xfrm>
            <a:off x="8395855" y="1596235"/>
            <a:ext cx="3610387" cy="1077218"/>
          </a:xfrm>
          <a:prstGeom prst="rect">
            <a:avLst/>
          </a:prstGeom>
          <a:noFill/>
        </p:spPr>
        <p:txBody>
          <a:bodyPr wrap="square" rtlCol="0">
            <a:spAutoFit/>
          </a:bodyPr>
          <a:lstStyle/>
          <a:p>
            <a:r>
              <a:rPr lang="en-US" sz="3200" b="1" dirty="0">
                <a:solidFill>
                  <a:schemeClr val="tx2"/>
                </a:solidFill>
              </a:rPr>
              <a:t>Nature	  Nurture	</a:t>
            </a:r>
          </a:p>
        </p:txBody>
      </p:sp>
    </p:spTree>
    <p:extLst>
      <p:ext uri="{BB962C8B-B14F-4D97-AF65-F5344CB8AC3E}">
        <p14:creationId xmlns:p14="http://schemas.microsoft.com/office/powerpoint/2010/main" val="3947734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931D-5EBC-39CB-71C1-187DA58BEEC7}"/>
              </a:ext>
            </a:extLst>
          </p:cNvPr>
          <p:cNvSpPr>
            <a:spLocks noGrp="1"/>
          </p:cNvSpPr>
          <p:nvPr>
            <p:ph type="title"/>
          </p:nvPr>
        </p:nvSpPr>
        <p:spPr/>
        <p:txBody>
          <a:bodyPr/>
          <a:lstStyle/>
          <a:p>
            <a:pPr algn="ctr"/>
            <a:r>
              <a:rPr lang="en-US" b="1" dirty="0">
                <a:solidFill>
                  <a:schemeClr val="accent1">
                    <a:lumMod val="50000"/>
                  </a:schemeClr>
                </a:solidFill>
              </a:rPr>
              <a:t>What is </a:t>
            </a:r>
            <a:r>
              <a:rPr lang="en-US" sz="4000" b="1" dirty="0">
                <a:ln/>
                <a:solidFill>
                  <a:srgbClr val="7030A0"/>
                </a:solidFill>
                <a:effectLst>
                  <a:outerShdw blurRad="38100" dist="38100" dir="2700000" algn="tl">
                    <a:srgbClr val="000000">
                      <a:alpha val="43137"/>
                    </a:srgbClr>
                  </a:outerShdw>
                </a:effectLst>
                <a:latin typeface="Amasis MT Pro Black" panose="02040A04050005020304" pitchFamily="18" charset="0"/>
              </a:rPr>
              <a:t>REWARD SEEKING</a:t>
            </a:r>
            <a:r>
              <a:rPr lang="en-US" b="1" dirty="0">
                <a:solidFill>
                  <a:schemeClr val="accent1">
                    <a:lumMod val="50000"/>
                  </a:schemeClr>
                </a:solidFill>
              </a:rPr>
              <a:t>?</a:t>
            </a:r>
          </a:p>
        </p:txBody>
      </p:sp>
      <p:sp>
        <p:nvSpPr>
          <p:cNvPr id="3" name="Content Placeholder 2">
            <a:extLst>
              <a:ext uri="{FF2B5EF4-FFF2-40B4-BE49-F238E27FC236}">
                <a16:creationId xmlns:a16="http://schemas.microsoft.com/office/drawing/2014/main" id="{812F4F8B-27E1-BE7F-DE66-4CB4B4EA0D4D}"/>
              </a:ext>
            </a:extLst>
          </p:cNvPr>
          <p:cNvSpPr>
            <a:spLocks noGrp="1"/>
          </p:cNvSpPr>
          <p:nvPr>
            <p:ph idx="1"/>
          </p:nvPr>
        </p:nvSpPr>
        <p:spPr>
          <a:xfrm>
            <a:off x="228601" y="1452329"/>
            <a:ext cx="8116746" cy="5306280"/>
          </a:xfrm>
        </p:spPr>
        <p:txBody>
          <a:bodyPr>
            <a:normAutofit/>
          </a:bodyPr>
          <a:lstStyle/>
          <a:p>
            <a:pPr>
              <a:lnSpc>
                <a:spcPct val="150000"/>
              </a:lnSpc>
            </a:pPr>
            <a:r>
              <a:rPr lang="en-US" sz="3200" dirty="0">
                <a:solidFill>
                  <a:schemeClr val="accent1">
                    <a:lumMod val="50000"/>
                  </a:schemeClr>
                </a:solidFill>
              </a:rPr>
              <a:t>Behaviors done to obtain pleasure </a:t>
            </a:r>
          </a:p>
          <a:p>
            <a:pPr lvl="1">
              <a:lnSpc>
                <a:spcPct val="150000"/>
              </a:lnSpc>
            </a:pPr>
            <a:r>
              <a:rPr lang="en-US" sz="3200" dirty="0">
                <a:solidFill>
                  <a:schemeClr val="accent1">
                    <a:lumMod val="50000"/>
                  </a:schemeClr>
                </a:solidFill>
              </a:rPr>
              <a:t>Intrinsic vs Extrinsic </a:t>
            </a:r>
          </a:p>
          <a:p>
            <a:pPr>
              <a:lnSpc>
                <a:spcPct val="150000"/>
              </a:lnSpc>
            </a:pPr>
            <a:r>
              <a:rPr lang="en-US" sz="3200" dirty="0">
                <a:solidFill>
                  <a:schemeClr val="accent1">
                    <a:lumMod val="50000"/>
                  </a:schemeClr>
                </a:solidFill>
              </a:rPr>
              <a:t>Reward processes critical for survival!</a:t>
            </a:r>
          </a:p>
          <a:p>
            <a:pPr lvl="1">
              <a:lnSpc>
                <a:spcPct val="150000"/>
              </a:lnSpc>
            </a:pPr>
            <a:r>
              <a:rPr lang="en-US" sz="3200" dirty="0">
                <a:solidFill>
                  <a:schemeClr val="accent1">
                    <a:lumMod val="50000"/>
                  </a:schemeClr>
                </a:solidFill>
              </a:rPr>
              <a:t>Positive vs Negative Reinforcements</a:t>
            </a:r>
          </a:p>
          <a:p>
            <a:pPr>
              <a:lnSpc>
                <a:spcPct val="150000"/>
              </a:lnSpc>
            </a:pPr>
            <a:r>
              <a:rPr lang="en-US" sz="3200" dirty="0">
                <a:solidFill>
                  <a:schemeClr val="accent1">
                    <a:lumMod val="50000"/>
                  </a:schemeClr>
                </a:solidFill>
              </a:rPr>
              <a:t>Reward feeling generated by </a:t>
            </a:r>
            <a:r>
              <a:rPr lang="en-US" sz="3200" b="1" dirty="0">
                <a:solidFill>
                  <a:schemeClr val="accent5"/>
                </a:solidFill>
              </a:rPr>
              <a:t>Oxytocin</a:t>
            </a:r>
            <a:r>
              <a:rPr lang="en-US" sz="3200" b="1" dirty="0">
                <a:solidFill>
                  <a:schemeClr val="accent1">
                    <a:lumMod val="50000"/>
                  </a:schemeClr>
                </a:solidFill>
              </a:rPr>
              <a:t> </a:t>
            </a:r>
            <a:r>
              <a:rPr lang="en-US" sz="3200" dirty="0">
                <a:solidFill>
                  <a:schemeClr val="accent1">
                    <a:lumMod val="50000"/>
                  </a:schemeClr>
                </a:solidFill>
              </a:rPr>
              <a:t>release</a:t>
            </a:r>
          </a:p>
          <a:p>
            <a:pPr marL="457200" lvl="1" indent="0">
              <a:lnSpc>
                <a:spcPct val="150000"/>
              </a:lnSpc>
              <a:buNone/>
            </a:pPr>
            <a:endParaRPr lang="en-US" sz="2800" dirty="0">
              <a:solidFill>
                <a:schemeClr val="accent1">
                  <a:lumMod val="50000"/>
                </a:schemeClr>
              </a:solidFill>
            </a:endParaRPr>
          </a:p>
        </p:txBody>
      </p:sp>
      <p:pic>
        <p:nvPicPr>
          <p:cNvPr id="14" name="Picture 13">
            <a:extLst>
              <a:ext uri="{FF2B5EF4-FFF2-40B4-BE49-F238E27FC236}">
                <a16:creationId xmlns:a16="http://schemas.microsoft.com/office/drawing/2014/main" id="{01E7ECD8-C37D-5521-9FC7-7F8ACB91D436}"/>
              </a:ext>
            </a:extLst>
          </p:cNvPr>
          <p:cNvPicPr>
            <a:picLocks noChangeAspect="1"/>
          </p:cNvPicPr>
          <p:nvPr/>
        </p:nvPicPr>
        <p:blipFill rotWithShape="1">
          <a:blip r:embed="rId3"/>
          <a:srcRect l="8750" t="14715" r="5000" b="7403"/>
          <a:stretch/>
        </p:blipFill>
        <p:spPr>
          <a:xfrm>
            <a:off x="6934201" y="1370456"/>
            <a:ext cx="5257799" cy="2814871"/>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Tree>
    <p:extLst>
      <p:ext uri="{BB962C8B-B14F-4D97-AF65-F5344CB8AC3E}">
        <p14:creationId xmlns:p14="http://schemas.microsoft.com/office/powerpoint/2010/main" val="2238381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931D-5EBC-39CB-71C1-187DA58BEEC7}"/>
              </a:ext>
            </a:extLst>
          </p:cNvPr>
          <p:cNvSpPr>
            <a:spLocks noGrp="1"/>
          </p:cNvSpPr>
          <p:nvPr>
            <p:ph type="title"/>
          </p:nvPr>
        </p:nvSpPr>
        <p:spPr/>
        <p:txBody>
          <a:bodyPr/>
          <a:lstStyle/>
          <a:p>
            <a:pPr algn="ctr"/>
            <a:r>
              <a:rPr lang="en-US" b="1" dirty="0">
                <a:solidFill>
                  <a:schemeClr val="accent5"/>
                </a:solidFill>
                <a:effectLst>
                  <a:outerShdw blurRad="38100" dist="38100" dir="2700000" algn="tl">
                    <a:srgbClr val="000000">
                      <a:alpha val="43137"/>
                    </a:srgbClr>
                  </a:outerShdw>
                </a:effectLst>
              </a:rPr>
              <a:t>Oxytocin (OXT)</a:t>
            </a:r>
          </a:p>
        </p:txBody>
      </p:sp>
      <p:sp>
        <p:nvSpPr>
          <p:cNvPr id="3" name="Content Placeholder 2">
            <a:extLst>
              <a:ext uri="{FF2B5EF4-FFF2-40B4-BE49-F238E27FC236}">
                <a16:creationId xmlns:a16="http://schemas.microsoft.com/office/drawing/2014/main" id="{812F4F8B-27E1-BE7F-DE66-4CB4B4EA0D4D}"/>
              </a:ext>
            </a:extLst>
          </p:cNvPr>
          <p:cNvSpPr>
            <a:spLocks noGrp="1"/>
          </p:cNvSpPr>
          <p:nvPr>
            <p:ph idx="1"/>
          </p:nvPr>
        </p:nvSpPr>
        <p:spPr>
          <a:xfrm>
            <a:off x="300038" y="1332586"/>
            <a:ext cx="11591924" cy="5306280"/>
          </a:xfrm>
        </p:spPr>
        <p:txBody>
          <a:bodyPr>
            <a:noAutofit/>
          </a:bodyPr>
          <a:lstStyle/>
          <a:p>
            <a:pPr>
              <a:lnSpc>
                <a:spcPct val="150000"/>
              </a:lnSpc>
            </a:pPr>
            <a:r>
              <a:rPr lang="en-US" sz="3200" dirty="0">
                <a:solidFill>
                  <a:schemeClr val="accent1">
                    <a:lumMod val="50000"/>
                  </a:schemeClr>
                </a:solidFill>
              </a:rPr>
              <a:t>OXT = “happy hormone” or “love drug”</a:t>
            </a:r>
          </a:p>
          <a:p>
            <a:pPr marL="640080" lvl="1">
              <a:lnSpc>
                <a:spcPct val="150000"/>
              </a:lnSpc>
              <a:spcBef>
                <a:spcPts val="0"/>
              </a:spcBef>
            </a:pPr>
            <a:r>
              <a:rPr lang="en-US" sz="3200" dirty="0">
                <a:solidFill>
                  <a:schemeClr val="accent1">
                    <a:lumMod val="50000"/>
                  </a:schemeClr>
                </a:solidFill>
              </a:rPr>
              <a:t>Satisfaction, reward, social interaction, reproductive system </a:t>
            </a:r>
          </a:p>
          <a:p>
            <a:pPr marL="0">
              <a:lnSpc>
                <a:spcPct val="150000"/>
              </a:lnSpc>
              <a:spcBef>
                <a:spcPts val="0"/>
              </a:spcBef>
            </a:pPr>
            <a:r>
              <a:rPr lang="en-US" sz="3200" dirty="0">
                <a:solidFill>
                  <a:schemeClr val="accent1">
                    <a:lumMod val="50000"/>
                  </a:schemeClr>
                </a:solidFill>
              </a:rPr>
              <a:t>OXTRs on Dopaminergic neurons in VTA</a:t>
            </a:r>
          </a:p>
          <a:p>
            <a:pPr lvl="1">
              <a:lnSpc>
                <a:spcPct val="150000"/>
              </a:lnSpc>
            </a:pPr>
            <a:r>
              <a:rPr lang="en-US" sz="3200" dirty="0">
                <a:solidFill>
                  <a:schemeClr val="accent1">
                    <a:lumMod val="50000"/>
                  </a:schemeClr>
                </a:solidFill>
              </a:rPr>
              <a:t>Impacts </a:t>
            </a:r>
            <a:r>
              <a:rPr lang="en-US" sz="3200" b="1" dirty="0">
                <a:solidFill>
                  <a:schemeClr val="accent2"/>
                </a:solidFill>
                <a:latin typeface="Algerian" panose="04020705040A02060702" pitchFamily="82" charset="0"/>
              </a:rPr>
              <a:t>Addictive</a:t>
            </a:r>
            <a:r>
              <a:rPr lang="en-US" sz="3200" dirty="0">
                <a:solidFill>
                  <a:schemeClr val="accent1">
                    <a:lumMod val="50000"/>
                  </a:schemeClr>
                </a:solidFill>
              </a:rPr>
              <a:t> behaviors</a:t>
            </a:r>
          </a:p>
          <a:p>
            <a:pPr lvl="2">
              <a:lnSpc>
                <a:spcPct val="150000"/>
              </a:lnSpc>
            </a:pPr>
            <a:r>
              <a:rPr lang="en-US" sz="3200" dirty="0">
                <a:solidFill>
                  <a:schemeClr val="accent1">
                    <a:lumMod val="50000"/>
                  </a:schemeClr>
                </a:solidFill>
              </a:rPr>
              <a:t>Could OXT treat </a:t>
            </a:r>
            <a:r>
              <a:rPr lang="en-US" sz="3200" b="1" dirty="0">
                <a:solidFill>
                  <a:schemeClr val="accent2"/>
                </a:solidFill>
                <a:latin typeface="Algerian" panose="04020705040A02060702" pitchFamily="82" charset="0"/>
              </a:rPr>
              <a:t>Addiction</a:t>
            </a:r>
            <a:r>
              <a:rPr lang="en-US" sz="3200" dirty="0">
                <a:solidFill>
                  <a:schemeClr val="accent1">
                    <a:lumMod val="50000"/>
                  </a:schemeClr>
                </a:solidFill>
              </a:rPr>
              <a:t>?</a:t>
            </a:r>
          </a:p>
          <a:p>
            <a:pPr marL="0" indent="0">
              <a:lnSpc>
                <a:spcPct val="150000"/>
              </a:lnSpc>
              <a:buNone/>
            </a:pPr>
            <a:endParaRPr lang="en-US" sz="3200" dirty="0">
              <a:solidFill>
                <a:schemeClr val="accent1">
                  <a:lumMod val="50000"/>
                </a:schemeClr>
              </a:solidFill>
            </a:endParaRPr>
          </a:p>
        </p:txBody>
      </p:sp>
      <p:pic>
        <p:nvPicPr>
          <p:cNvPr id="5" name="Picture 4">
            <a:extLst>
              <a:ext uri="{FF2B5EF4-FFF2-40B4-BE49-F238E27FC236}">
                <a16:creationId xmlns:a16="http://schemas.microsoft.com/office/drawing/2014/main" id="{F03BCEFB-AE15-CEDE-2EC6-EFD243A00352}"/>
              </a:ext>
            </a:extLst>
          </p:cNvPr>
          <p:cNvPicPr>
            <a:picLocks noChangeAspect="1"/>
          </p:cNvPicPr>
          <p:nvPr/>
        </p:nvPicPr>
        <p:blipFill>
          <a:blip r:embed="rId3"/>
          <a:stretch>
            <a:fillRect/>
          </a:stretch>
        </p:blipFill>
        <p:spPr>
          <a:xfrm>
            <a:off x="7038250" y="3589361"/>
            <a:ext cx="4582158" cy="30495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2502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931D-5EBC-39CB-71C1-187DA58BEEC7}"/>
              </a:ext>
            </a:extLst>
          </p:cNvPr>
          <p:cNvSpPr>
            <a:spLocks noGrp="1"/>
          </p:cNvSpPr>
          <p:nvPr>
            <p:ph type="title"/>
          </p:nvPr>
        </p:nvSpPr>
        <p:spPr/>
        <p:txBody>
          <a:bodyPr/>
          <a:lstStyle/>
          <a:p>
            <a:pPr algn="ctr"/>
            <a:r>
              <a:rPr lang="en-US" b="1" dirty="0">
                <a:solidFill>
                  <a:schemeClr val="accent1">
                    <a:lumMod val="50000"/>
                  </a:schemeClr>
                </a:solidFill>
              </a:rPr>
              <a:t>OXT associated with Social Reward</a:t>
            </a:r>
          </a:p>
        </p:txBody>
      </p:sp>
      <p:pic>
        <p:nvPicPr>
          <p:cNvPr id="8" name="Picture 7">
            <a:extLst>
              <a:ext uri="{FF2B5EF4-FFF2-40B4-BE49-F238E27FC236}">
                <a16:creationId xmlns:a16="http://schemas.microsoft.com/office/drawing/2014/main" id="{1740AB0A-A9C8-F246-9E95-D9EDE5CC715B}"/>
              </a:ext>
            </a:extLst>
          </p:cNvPr>
          <p:cNvPicPr>
            <a:picLocks noChangeAspect="1"/>
          </p:cNvPicPr>
          <p:nvPr/>
        </p:nvPicPr>
        <p:blipFill rotWithShape="1">
          <a:blip r:embed="rId3"/>
          <a:srcRect b="81114"/>
          <a:stretch/>
        </p:blipFill>
        <p:spPr>
          <a:xfrm>
            <a:off x="1" y="1980027"/>
            <a:ext cx="12192000" cy="2846615"/>
          </a:xfrm>
          <a:prstGeom prst="rect">
            <a:avLst/>
          </a:prstGeom>
        </p:spPr>
      </p:pic>
      <p:sp>
        <p:nvSpPr>
          <p:cNvPr id="9" name="TextBox 8">
            <a:extLst>
              <a:ext uri="{FF2B5EF4-FFF2-40B4-BE49-F238E27FC236}">
                <a16:creationId xmlns:a16="http://schemas.microsoft.com/office/drawing/2014/main" id="{BFE268A2-35BB-45D5-BC5E-0EA9626FAD55}"/>
              </a:ext>
            </a:extLst>
          </p:cNvPr>
          <p:cNvSpPr txBox="1"/>
          <p:nvPr/>
        </p:nvSpPr>
        <p:spPr>
          <a:xfrm>
            <a:off x="838200" y="4975661"/>
            <a:ext cx="10275277" cy="584775"/>
          </a:xfrm>
          <a:prstGeom prst="rect">
            <a:avLst/>
          </a:prstGeom>
          <a:noFill/>
        </p:spPr>
        <p:txBody>
          <a:bodyPr wrap="square" rtlCol="0">
            <a:spAutoFit/>
          </a:bodyPr>
          <a:lstStyle/>
          <a:p>
            <a:r>
              <a:rPr lang="en-US" sz="3200" dirty="0">
                <a:solidFill>
                  <a:schemeClr val="accent1">
                    <a:lumMod val="50000"/>
                  </a:schemeClr>
                </a:solidFill>
              </a:rPr>
              <a:t>After social interaction, </a:t>
            </a:r>
            <a:r>
              <a:rPr lang="en-US" sz="3200" dirty="0">
                <a:solidFill>
                  <a:schemeClr val="accent1">
                    <a:lumMod val="50000"/>
                  </a:schemeClr>
                </a:solidFill>
                <a:latin typeface="Calibri" panose="020F0502020204030204" pitchFamily="34" charset="0"/>
                <a:cs typeface="Calibri" panose="020F0502020204030204" pitchFamily="34" charset="0"/>
              </a:rPr>
              <a:t>↑ </a:t>
            </a:r>
            <a:r>
              <a:rPr lang="en-US" sz="3200" b="1" dirty="0">
                <a:solidFill>
                  <a:srgbClr val="7030A0"/>
                </a:solidFill>
                <a:latin typeface="Calibri" panose="020F0502020204030204" pitchFamily="34" charset="0"/>
                <a:cs typeface="Calibri" panose="020F0502020204030204" pitchFamily="34" charset="0"/>
              </a:rPr>
              <a:t>PVN</a:t>
            </a:r>
            <a:r>
              <a:rPr lang="en-US" sz="3200" dirty="0">
                <a:solidFill>
                  <a:schemeClr val="accent1">
                    <a:lumMod val="50000"/>
                  </a:schemeClr>
                </a:solidFill>
                <a:latin typeface="Calibri" panose="020F0502020204030204" pitchFamily="34" charset="0"/>
                <a:cs typeface="Calibri" panose="020F0502020204030204" pitchFamily="34" charset="0"/>
              </a:rPr>
              <a:t> neurons expression of </a:t>
            </a:r>
            <a:r>
              <a:rPr lang="en-US" sz="3200" i="1" dirty="0">
                <a:solidFill>
                  <a:schemeClr val="accent1">
                    <a:lumMod val="50000"/>
                  </a:schemeClr>
                </a:solidFill>
                <a:latin typeface="Calibri" panose="020F0502020204030204" pitchFamily="34" charset="0"/>
                <a:cs typeface="Calibri" panose="020F0502020204030204" pitchFamily="34" charset="0"/>
              </a:rPr>
              <a:t>c-</a:t>
            </a:r>
            <a:r>
              <a:rPr lang="en-US" sz="3200" i="1" dirty="0" err="1">
                <a:solidFill>
                  <a:schemeClr val="accent1">
                    <a:lumMod val="50000"/>
                  </a:schemeClr>
                </a:solidFill>
                <a:latin typeface="Calibri" panose="020F0502020204030204" pitchFamily="34" charset="0"/>
                <a:cs typeface="Calibri" panose="020F0502020204030204" pitchFamily="34" charset="0"/>
              </a:rPr>
              <a:t>fos</a:t>
            </a:r>
            <a:endParaRPr lang="en-US" sz="3200" i="1" dirty="0">
              <a:solidFill>
                <a:schemeClr val="accent1">
                  <a:lumMod val="50000"/>
                </a:schemeClr>
              </a:solidFill>
            </a:endParaRPr>
          </a:p>
        </p:txBody>
      </p:sp>
      <p:sp>
        <p:nvSpPr>
          <p:cNvPr id="4" name="TextBox 3">
            <a:extLst>
              <a:ext uri="{FF2B5EF4-FFF2-40B4-BE49-F238E27FC236}">
                <a16:creationId xmlns:a16="http://schemas.microsoft.com/office/drawing/2014/main" id="{EE13CA3A-9BD5-40A2-20EC-9257E10136B5}"/>
              </a:ext>
            </a:extLst>
          </p:cNvPr>
          <p:cNvSpPr txBox="1"/>
          <p:nvPr/>
        </p:nvSpPr>
        <p:spPr>
          <a:xfrm>
            <a:off x="767305" y="5401270"/>
            <a:ext cx="10657390" cy="765915"/>
          </a:xfrm>
          <a:prstGeom prst="rect">
            <a:avLst/>
          </a:prstGeom>
          <a:noFill/>
        </p:spPr>
        <p:txBody>
          <a:bodyPr wrap="square">
            <a:spAutoFit/>
          </a:bodyPr>
          <a:lstStyle/>
          <a:p>
            <a:pPr lvl="1">
              <a:lnSpc>
                <a:spcPct val="150000"/>
              </a:lnSpc>
            </a:pPr>
            <a:r>
              <a:rPr lang="en-US" sz="3200" dirty="0">
                <a:solidFill>
                  <a:schemeClr val="accent1">
                    <a:lumMod val="50000"/>
                  </a:schemeClr>
                </a:solidFill>
              </a:rPr>
              <a:t>What also impacts OXT + </a:t>
            </a:r>
            <a:r>
              <a:rPr lang="en-US" sz="3200" b="1" dirty="0">
                <a:solidFill>
                  <a:schemeClr val="accent2"/>
                </a:solidFill>
                <a:latin typeface="Algerian" panose="04020705040A02060702" pitchFamily="82" charset="0"/>
              </a:rPr>
              <a:t>Addiction</a:t>
            </a:r>
            <a:r>
              <a:rPr lang="en-US" sz="3200" b="1" dirty="0">
                <a:solidFill>
                  <a:schemeClr val="accent1">
                    <a:lumMod val="50000"/>
                  </a:schemeClr>
                </a:solidFill>
                <a:latin typeface="Algerian" panose="04020705040A02060702" pitchFamily="82" charset="0"/>
              </a:rPr>
              <a:t>?  </a:t>
            </a:r>
            <a:r>
              <a:rPr lang="en-US" sz="3200" b="1" dirty="0">
                <a:solidFill>
                  <a:schemeClr val="accent1">
                    <a:lumMod val="50000"/>
                  </a:schemeClr>
                </a:solidFill>
                <a:latin typeface="ADLaM Display" panose="020B0604020202020204" pitchFamily="2" charset="0"/>
                <a:ea typeface="ADLaM Display" panose="020B0604020202020204" pitchFamily="2" charset="0"/>
                <a:cs typeface="ADLaM Display" panose="020B0604020202020204" pitchFamily="2" charset="0"/>
              </a:rPr>
              <a:t>→</a:t>
            </a:r>
            <a:r>
              <a:rPr lang="en-US" sz="3200" b="1" dirty="0">
                <a:solidFill>
                  <a:schemeClr val="accent1">
                    <a:lumMod val="50000"/>
                  </a:schemeClr>
                </a:solidFill>
                <a:latin typeface="Calibri" panose="020F0502020204030204" pitchFamily="34" charset="0"/>
                <a:cs typeface="Calibri" panose="020F0502020204030204" pitchFamily="34" charset="0"/>
              </a:rPr>
              <a:t>  </a:t>
            </a:r>
            <a:r>
              <a:rPr lang="en-US" sz="3200" b="1" dirty="0">
                <a:solidFill>
                  <a:srgbClr val="C00000"/>
                </a:solidFill>
                <a:latin typeface="Aharoni" panose="02010803020104030203" pitchFamily="2" charset="-79"/>
                <a:cs typeface="Aharoni" panose="02010803020104030203" pitchFamily="2" charset="-79"/>
              </a:rPr>
              <a:t>Stress</a:t>
            </a:r>
            <a:endParaRPr lang="en-US" sz="3200" dirty="0">
              <a:solidFill>
                <a:srgbClr val="C0000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68746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931D-5EBC-39CB-71C1-187DA58BEEC7}"/>
              </a:ext>
            </a:extLst>
          </p:cNvPr>
          <p:cNvSpPr>
            <a:spLocks noGrp="1"/>
          </p:cNvSpPr>
          <p:nvPr>
            <p:ph type="title"/>
          </p:nvPr>
        </p:nvSpPr>
        <p:spPr/>
        <p:txBody>
          <a:bodyPr/>
          <a:lstStyle/>
          <a:p>
            <a:pPr algn="ctr"/>
            <a:r>
              <a:rPr lang="en-US" b="1" dirty="0">
                <a:solidFill>
                  <a:schemeClr val="accent1">
                    <a:lumMod val="50000"/>
                  </a:schemeClr>
                </a:solidFill>
              </a:rPr>
              <a:t>How is </a:t>
            </a:r>
            <a:r>
              <a:rPr lang="en-US" b="1" dirty="0">
                <a:solidFill>
                  <a:srgbClr val="C00000"/>
                </a:solidFill>
                <a:latin typeface="Aharoni" panose="02010803020104030203" pitchFamily="2" charset="-79"/>
                <a:cs typeface="Aharoni" panose="02010803020104030203" pitchFamily="2" charset="-79"/>
              </a:rPr>
              <a:t>Stress</a:t>
            </a:r>
            <a:r>
              <a:rPr lang="en-US" b="1" dirty="0">
                <a:solidFill>
                  <a:schemeClr val="accent1">
                    <a:lumMod val="50000"/>
                  </a:schemeClr>
                </a:solidFill>
              </a:rPr>
              <a:t> Involved?</a:t>
            </a:r>
          </a:p>
        </p:txBody>
      </p:sp>
      <p:sp>
        <p:nvSpPr>
          <p:cNvPr id="3" name="Content Placeholder 2">
            <a:extLst>
              <a:ext uri="{FF2B5EF4-FFF2-40B4-BE49-F238E27FC236}">
                <a16:creationId xmlns:a16="http://schemas.microsoft.com/office/drawing/2014/main" id="{812F4F8B-27E1-BE7F-DE66-4CB4B4EA0D4D}"/>
              </a:ext>
            </a:extLst>
          </p:cNvPr>
          <p:cNvSpPr>
            <a:spLocks noGrp="1"/>
          </p:cNvSpPr>
          <p:nvPr>
            <p:ph idx="1"/>
          </p:nvPr>
        </p:nvSpPr>
        <p:spPr>
          <a:xfrm>
            <a:off x="838200" y="1690688"/>
            <a:ext cx="10515600" cy="4486275"/>
          </a:xfrm>
        </p:spPr>
        <p:txBody>
          <a:bodyPr>
            <a:normAutofit/>
          </a:bodyPr>
          <a:lstStyle/>
          <a:p>
            <a:r>
              <a:rPr lang="en-US" sz="3200" dirty="0">
                <a:solidFill>
                  <a:schemeClr val="accent1">
                    <a:lumMod val="50000"/>
                  </a:schemeClr>
                </a:solidFill>
              </a:rPr>
              <a:t>Managing stress looks different for everyone  </a:t>
            </a:r>
          </a:p>
          <a:p>
            <a:pPr lvl="1"/>
            <a:r>
              <a:rPr lang="en-US" sz="3200" dirty="0">
                <a:solidFill>
                  <a:schemeClr val="accent1">
                    <a:lumMod val="50000"/>
                  </a:schemeClr>
                </a:solidFill>
              </a:rPr>
              <a:t>Different levels of stress</a:t>
            </a:r>
          </a:p>
          <a:p>
            <a:pPr marL="0" indent="0">
              <a:buNone/>
            </a:pPr>
            <a:endParaRPr lang="en-US" sz="3200" dirty="0">
              <a:solidFill>
                <a:schemeClr val="accent1">
                  <a:lumMod val="50000"/>
                </a:schemeClr>
              </a:solidFill>
            </a:endParaRPr>
          </a:p>
          <a:p>
            <a:pPr marL="0" indent="0">
              <a:buNone/>
            </a:pPr>
            <a:endParaRPr lang="en-US" sz="3200" dirty="0">
              <a:solidFill>
                <a:schemeClr val="accent1">
                  <a:lumMod val="50000"/>
                </a:schemeClr>
              </a:solidFill>
            </a:endParaRPr>
          </a:p>
          <a:p>
            <a:pPr marL="0" indent="0">
              <a:buNone/>
            </a:pPr>
            <a:endParaRPr lang="en-US" sz="3200" dirty="0">
              <a:solidFill>
                <a:schemeClr val="accent1">
                  <a:lumMod val="50000"/>
                </a:schemeClr>
              </a:solidFill>
            </a:endParaRPr>
          </a:p>
          <a:p>
            <a:pPr marL="0" indent="0">
              <a:buNone/>
            </a:pPr>
            <a:endParaRPr lang="en-US" sz="3200" dirty="0">
              <a:solidFill>
                <a:schemeClr val="accent1">
                  <a:lumMod val="50000"/>
                </a:schemeClr>
              </a:solidFill>
            </a:endParaRPr>
          </a:p>
          <a:p>
            <a:pPr marL="0" indent="0">
              <a:buNone/>
            </a:pPr>
            <a:endParaRPr lang="en-US" sz="3200" dirty="0">
              <a:solidFill>
                <a:schemeClr val="accent1">
                  <a:lumMod val="50000"/>
                </a:schemeClr>
              </a:solidFill>
            </a:endParaRPr>
          </a:p>
          <a:p>
            <a:pPr marL="0" indent="0">
              <a:buNone/>
            </a:pPr>
            <a:endParaRPr lang="en-US" sz="3200" dirty="0">
              <a:solidFill>
                <a:schemeClr val="accent1">
                  <a:lumMod val="50000"/>
                </a:schemeClr>
              </a:solidFill>
            </a:endParaRPr>
          </a:p>
        </p:txBody>
      </p:sp>
      <p:sp>
        <p:nvSpPr>
          <p:cNvPr id="4" name="Arrow: Right 3">
            <a:extLst>
              <a:ext uri="{FF2B5EF4-FFF2-40B4-BE49-F238E27FC236}">
                <a16:creationId xmlns:a16="http://schemas.microsoft.com/office/drawing/2014/main" id="{5A1CBBD9-DFA4-C68E-CB78-922B2FAFF2C9}"/>
              </a:ext>
            </a:extLst>
          </p:cNvPr>
          <p:cNvSpPr/>
          <p:nvPr/>
        </p:nvSpPr>
        <p:spPr>
          <a:xfrm>
            <a:off x="1490870" y="2890217"/>
            <a:ext cx="8885582" cy="1043608"/>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98C81BB-55F3-CAA5-5AC5-93F4601659BF}"/>
              </a:ext>
            </a:extLst>
          </p:cNvPr>
          <p:cNvSpPr txBox="1"/>
          <p:nvPr/>
        </p:nvSpPr>
        <p:spPr>
          <a:xfrm>
            <a:off x="957470" y="2597829"/>
            <a:ext cx="1066800" cy="584775"/>
          </a:xfrm>
          <a:prstGeom prst="rect">
            <a:avLst/>
          </a:prstGeom>
          <a:noFill/>
        </p:spPr>
        <p:txBody>
          <a:bodyPr wrap="square" rtlCol="0">
            <a:spAutoFit/>
          </a:bodyPr>
          <a:lstStyle/>
          <a:p>
            <a:r>
              <a:rPr lang="en-US" sz="3200" b="1" dirty="0">
                <a:solidFill>
                  <a:schemeClr val="accent1"/>
                </a:solidFill>
              </a:rPr>
              <a:t>Low</a:t>
            </a:r>
          </a:p>
        </p:txBody>
      </p:sp>
      <p:sp>
        <p:nvSpPr>
          <p:cNvPr id="6" name="TextBox 5">
            <a:extLst>
              <a:ext uri="{FF2B5EF4-FFF2-40B4-BE49-F238E27FC236}">
                <a16:creationId xmlns:a16="http://schemas.microsoft.com/office/drawing/2014/main" id="{3B011364-E6EB-B0A3-7AAF-EECA6BD9729C}"/>
              </a:ext>
            </a:extLst>
          </p:cNvPr>
          <p:cNvSpPr txBox="1"/>
          <p:nvPr/>
        </p:nvSpPr>
        <p:spPr>
          <a:xfrm>
            <a:off x="9997111" y="2597829"/>
            <a:ext cx="1066800" cy="584775"/>
          </a:xfrm>
          <a:prstGeom prst="rect">
            <a:avLst/>
          </a:prstGeom>
          <a:noFill/>
        </p:spPr>
        <p:txBody>
          <a:bodyPr wrap="square" rtlCol="0">
            <a:spAutoFit/>
          </a:bodyPr>
          <a:lstStyle/>
          <a:p>
            <a:r>
              <a:rPr lang="en-US" sz="3200" b="1" dirty="0">
                <a:solidFill>
                  <a:schemeClr val="accent1"/>
                </a:solidFill>
              </a:rPr>
              <a:t>High</a:t>
            </a:r>
          </a:p>
        </p:txBody>
      </p:sp>
      <p:cxnSp>
        <p:nvCxnSpPr>
          <p:cNvPr id="8" name="Connector: Curved 7">
            <a:extLst>
              <a:ext uri="{FF2B5EF4-FFF2-40B4-BE49-F238E27FC236}">
                <a16:creationId xmlns:a16="http://schemas.microsoft.com/office/drawing/2014/main" id="{D1AFB360-5D84-3AD7-8A43-74BD3B5001BA}"/>
              </a:ext>
            </a:extLst>
          </p:cNvPr>
          <p:cNvCxnSpPr>
            <a:cxnSpLocks/>
          </p:cNvCxnSpPr>
          <p:nvPr/>
        </p:nvCxnSpPr>
        <p:spPr>
          <a:xfrm rot="5400000">
            <a:off x="1849099" y="3689897"/>
            <a:ext cx="751221" cy="195470"/>
          </a:xfrm>
          <a:prstGeom prst="curved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B315BC5D-AF81-179D-8F81-D110CAE79C05}"/>
              </a:ext>
            </a:extLst>
          </p:cNvPr>
          <p:cNvCxnSpPr>
            <a:cxnSpLocks/>
          </p:cNvCxnSpPr>
          <p:nvPr/>
        </p:nvCxnSpPr>
        <p:spPr>
          <a:xfrm rot="5400000">
            <a:off x="5102506" y="3689898"/>
            <a:ext cx="751221" cy="195470"/>
          </a:xfrm>
          <a:prstGeom prst="curved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Connector: Curved 12">
            <a:extLst>
              <a:ext uri="{FF2B5EF4-FFF2-40B4-BE49-F238E27FC236}">
                <a16:creationId xmlns:a16="http://schemas.microsoft.com/office/drawing/2014/main" id="{216CBAD0-2D52-8BBC-33C4-D11C27715DFC}"/>
              </a:ext>
            </a:extLst>
          </p:cNvPr>
          <p:cNvCxnSpPr>
            <a:cxnSpLocks/>
          </p:cNvCxnSpPr>
          <p:nvPr/>
        </p:nvCxnSpPr>
        <p:spPr>
          <a:xfrm rot="5400000">
            <a:off x="8693846" y="3689897"/>
            <a:ext cx="751221" cy="195470"/>
          </a:xfrm>
          <a:prstGeom prst="curvedConnector3">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2202109-8254-A70C-47E2-67FFD6980926}"/>
              </a:ext>
            </a:extLst>
          </p:cNvPr>
          <p:cNvSpPr txBox="1"/>
          <p:nvPr/>
        </p:nvSpPr>
        <p:spPr>
          <a:xfrm>
            <a:off x="957470" y="4163243"/>
            <a:ext cx="2395330" cy="923330"/>
          </a:xfrm>
          <a:prstGeom prst="rect">
            <a:avLst/>
          </a:prstGeom>
          <a:noFill/>
          <a:ln w="28575">
            <a:solidFill>
              <a:schemeClr val="accent1">
                <a:lumMod val="50000"/>
              </a:schemeClr>
            </a:solidFill>
          </a:ln>
        </p:spPr>
        <p:txBody>
          <a:bodyPr wrap="square" rtlCol="0">
            <a:spAutoFit/>
          </a:bodyPr>
          <a:lstStyle/>
          <a:p>
            <a:pPr algn="ctr"/>
            <a:r>
              <a:rPr lang="en-US" dirty="0">
                <a:solidFill>
                  <a:schemeClr val="accent1"/>
                </a:solidFill>
              </a:rPr>
              <a:t>Low level of stress; able to relax after brief stressor</a:t>
            </a:r>
          </a:p>
        </p:txBody>
      </p:sp>
      <p:sp>
        <p:nvSpPr>
          <p:cNvPr id="15" name="TextBox 14">
            <a:extLst>
              <a:ext uri="{FF2B5EF4-FFF2-40B4-BE49-F238E27FC236}">
                <a16:creationId xmlns:a16="http://schemas.microsoft.com/office/drawing/2014/main" id="{7EFA181B-9927-096F-1E34-2C149804AC6C}"/>
              </a:ext>
            </a:extLst>
          </p:cNvPr>
          <p:cNvSpPr txBox="1"/>
          <p:nvPr/>
        </p:nvSpPr>
        <p:spPr>
          <a:xfrm>
            <a:off x="4182716" y="4163243"/>
            <a:ext cx="2395330" cy="1200329"/>
          </a:xfrm>
          <a:prstGeom prst="rect">
            <a:avLst/>
          </a:prstGeom>
          <a:noFill/>
          <a:ln w="28575">
            <a:solidFill>
              <a:schemeClr val="accent1">
                <a:lumMod val="50000"/>
              </a:schemeClr>
            </a:solidFill>
          </a:ln>
        </p:spPr>
        <p:txBody>
          <a:bodyPr wrap="square" rtlCol="0">
            <a:spAutoFit/>
          </a:bodyPr>
          <a:lstStyle/>
          <a:p>
            <a:pPr algn="ctr"/>
            <a:r>
              <a:rPr lang="en-US" dirty="0">
                <a:solidFill>
                  <a:schemeClr val="accent1"/>
                </a:solidFill>
              </a:rPr>
              <a:t>Moderate level of stress; stress state persists for few hours/days </a:t>
            </a:r>
          </a:p>
        </p:txBody>
      </p:sp>
      <p:sp>
        <p:nvSpPr>
          <p:cNvPr id="16" name="TextBox 15">
            <a:extLst>
              <a:ext uri="{FF2B5EF4-FFF2-40B4-BE49-F238E27FC236}">
                <a16:creationId xmlns:a16="http://schemas.microsoft.com/office/drawing/2014/main" id="{8C80F3B6-E943-84B8-784A-BEDA9DF5ACE2}"/>
              </a:ext>
            </a:extLst>
          </p:cNvPr>
          <p:cNvSpPr txBox="1"/>
          <p:nvPr/>
        </p:nvSpPr>
        <p:spPr>
          <a:xfrm>
            <a:off x="7775711" y="4155711"/>
            <a:ext cx="2395330" cy="923330"/>
          </a:xfrm>
          <a:prstGeom prst="rect">
            <a:avLst/>
          </a:prstGeom>
          <a:noFill/>
          <a:ln w="28575">
            <a:solidFill>
              <a:schemeClr val="accent1">
                <a:lumMod val="50000"/>
              </a:schemeClr>
            </a:solidFill>
          </a:ln>
        </p:spPr>
        <p:txBody>
          <a:bodyPr wrap="square" rtlCol="0">
            <a:spAutoFit/>
          </a:bodyPr>
          <a:lstStyle/>
          <a:p>
            <a:pPr algn="ctr"/>
            <a:r>
              <a:rPr lang="en-US" dirty="0">
                <a:solidFill>
                  <a:schemeClr val="accent1"/>
                </a:solidFill>
              </a:rPr>
              <a:t>Chronic Stress; persist for extended time weeks/months</a:t>
            </a:r>
          </a:p>
        </p:txBody>
      </p:sp>
      <p:sp>
        <p:nvSpPr>
          <p:cNvPr id="20" name="TextBox 19">
            <a:extLst>
              <a:ext uri="{FF2B5EF4-FFF2-40B4-BE49-F238E27FC236}">
                <a16:creationId xmlns:a16="http://schemas.microsoft.com/office/drawing/2014/main" id="{605A4595-CCDA-87F4-559A-4C0FAF6B0DCD}"/>
              </a:ext>
            </a:extLst>
          </p:cNvPr>
          <p:cNvSpPr txBox="1"/>
          <p:nvPr/>
        </p:nvSpPr>
        <p:spPr>
          <a:xfrm>
            <a:off x="2566367" y="5857511"/>
            <a:ext cx="8376202" cy="584775"/>
          </a:xfrm>
          <a:prstGeom prst="rect">
            <a:avLst/>
          </a:prstGeom>
          <a:noFill/>
        </p:spPr>
        <p:txBody>
          <a:bodyPr wrap="square">
            <a:spAutoFit/>
          </a:bodyPr>
          <a:lstStyle/>
          <a:p>
            <a:pPr marL="0" indent="0">
              <a:buNone/>
            </a:pPr>
            <a:r>
              <a:rPr lang="en-US" sz="3200" dirty="0">
                <a:solidFill>
                  <a:schemeClr val="accent1">
                    <a:lumMod val="50000"/>
                  </a:schemeClr>
                </a:solidFill>
              </a:rPr>
              <a:t>Drug choice </a:t>
            </a:r>
            <a:r>
              <a:rPr lang="en-US" sz="3200" dirty="0">
                <a:solidFill>
                  <a:schemeClr val="accent1">
                    <a:lumMod val="50000"/>
                  </a:schemeClr>
                </a:solidFill>
                <a:latin typeface="Black Ops One" panose="02000000000000000000" pitchFamily="2" charset="0"/>
                <a:cs typeface="Calibri" panose="020F0502020204030204" pitchFamily="34" charset="0"/>
              </a:rPr>
              <a:t>→</a:t>
            </a:r>
            <a:r>
              <a:rPr lang="en-US" sz="3200" dirty="0">
                <a:solidFill>
                  <a:schemeClr val="accent1">
                    <a:lumMod val="50000"/>
                  </a:schemeClr>
                </a:solidFill>
                <a:latin typeface="Calibri" panose="020F0502020204030204" pitchFamily="34" charset="0"/>
                <a:cs typeface="Calibri" panose="020F0502020204030204" pitchFamily="34" charset="0"/>
              </a:rPr>
              <a:t> drug cues </a:t>
            </a:r>
            <a:r>
              <a:rPr lang="en-US" sz="3200" dirty="0">
                <a:solidFill>
                  <a:schemeClr val="accent1">
                    <a:lumMod val="50000"/>
                  </a:schemeClr>
                </a:solidFill>
                <a:latin typeface="Black Ops One" panose="02000000000000000000" pitchFamily="2" charset="0"/>
                <a:cs typeface="Calibri" panose="020F0502020204030204" pitchFamily="34" charset="0"/>
              </a:rPr>
              <a:t>→</a:t>
            </a:r>
            <a:r>
              <a:rPr lang="en-US" sz="3200" dirty="0">
                <a:solidFill>
                  <a:schemeClr val="accent1">
                    <a:lumMod val="50000"/>
                  </a:schemeClr>
                </a:solidFill>
                <a:latin typeface="Calibri" panose="020F0502020204030204" pitchFamily="34" charset="0"/>
                <a:cs typeface="Calibri" panose="020F0502020204030204" pitchFamily="34" charset="0"/>
              </a:rPr>
              <a:t> drug seeking </a:t>
            </a:r>
            <a:endParaRPr lang="en-US" sz="3200" dirty="0">
              <a:solidFill>
                <a:schemeClr val="accent1">
                  <a:lumMod val="50000"/>
                </a:schemeClr>
              </a:solidFill>
            </a:endParaRPr>
          </a:p>
        </p:txBody>
      </p:sp>
      <p:sp>
        <p:nvSpPr>
          <p:cNvPr id="21" name="Arrow: Curved Up 20">
            <a:extLst>
              <a:ext uri="{FF2B5EF4-FFF2-40B4-BE49-F238E27FC236}">
                <a16:creationId xmlns:a16="http://schemas.microsoft.com/office/drawing/2014/main" id="{6873C8AF-8488-141A-05F6-C27B785A9A62}"/>
              </a:ext>
            </a:extLst>
          </p:cNvPr>
          <p:cNvSpPr/>
          <p:nvPr/>
        </p:nvSpPr>
        <p:spPr>
          <a:xfrm rot="18212126">
            <a:off x="8969659" y="5486338"/>
            <a:ext cx="954157" cy="351428"/>
          </a:xfrm>
          <a:prstGeom prst="curvedUp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Curved Up 23">
            <a:extLst>
              <a:ext uri="{FF2B5EF4-FFF2-40B4-BE49-F238E27FC236}">
                <a16:creationId xmlns:a16="http://schemas.microsoft.com/office/drawing/2014/main" id="{A003435C-B36B-B37D-C752-158B4A258B9B}"/>
              </a:ext>
            </a:extLst>
          </p:cNvPr>
          <p:cNvSpPr/>
          <p:nvPr/>
        </p:nvSpPr>
        <p:spPr>
          <a:xfrm rot="7483969">
            <a:off x="7829134" y="5316561"/>
            <a:ext cx="954157" cy="351428"/>
          </a:xfrm>
          <a:prstGeom prst="curvedUp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910B68A2-C8A3-6A71-1BB7-983FD628D3DA}"/>
              </a:ext>
            </a:extLst>
          </p:cNvPr>
          <p:cNvSpPr txBox="1"/>
          <p:nvPr/>
        </p:nvSpPr>
        <p:spPr>
          <a:xfrm>
            <a:off x="8036400" y="5410487"/>
            <a:ext cx="1686343" cy="400110"/>
          </a:xfrm>
          <a:prstGeom prst="rect">
            <a:avLst/>
          </a:prstGeom>
          <a:noFill/>
        </p:spPr>
        <p:txBody>
          <a:bodyPr wrap="square">
            <a:spAutoFit/>
          </a:bodyPr>
          <a:lstStyle/>
          <a:p>
            <a:pPr algn="ctr"/>
            <a:r>
              <a:rPr lang="en-US" sz="2000" b="1" dirty="0">
                <a:solidFill>
                  <a:schemeClr val="accent2"/>
                </a:solidFill>
                <a:latin typeface="Algerian" panose="04020705040A02060702" pitchFamily="82" charset="0"/>
              </a:rPr>
              <a:t>Addiction</a:t>
            </a:r>
            <a:endParaRPr lang="en-US" sz="2000" dirty="0">
              <a:solidFill>
                <a:schemeClr val="accent2"/>
              </a:solidFill>
            </a:endParaRPr>
          </a:p>
        </p:txBody>
      </p:sp>
    </p:spTree>
    <p:extLst>
      <p:ext uri="{BB962C8B-B14F-4D97-AF65-F5344CB8AC3E}">
        <p14:creationId xmlns:p14="http://schemas.microsoft.com/office/powerpoint/2010/main" val="152083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5416</TotalTime>
  <Words>2455</Words>
  <Application>Microsoft Office PowerPoint</Application>
  <PresentationFormat>Widescreen</PresentationFormat>
  <Paragraphs>345</Paragraphs>
  <Slides>44</Slides>
  <Notes>26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44</vt:i4>
      </vt:variant>
    </vt:vector>
  </HeadingPairs>
  <TitlesOfParts>
    <vt:vector size="59" baseType="lpstr">
      <vt:lpstr>Abadi</vt:lpstr>
      <vt:lpstr>ADLaM Display</vt:lpstr>
      <vt:lpstr>Aharoni</vt:lpstr>
      <vt:lpstr>Algerian</vt:lpstr>
      <vt:lpstr>Amasis MT Pro Black</vt:lpstr>
      <vt:lpstr>Aptos Black</vt:lpstr>
      <vt:lpstr>Arial</vt:lpstr>
      <vt:lpstr>Arial Black</vt:lpstr>
      <vt:lpstr>Bierstadt Display</vt:lpstr>
      <vt:lpstr>Biome</vt:lpstr>
      <vt:lpstr>Black Ops One</vt:lpstr>
      <vt:lpstr>Bodoni MT Black</vt:lpstr>
      <vt:lpstr>Calibri</vt:lpstr>
      <vt:lpstr>Calibri Light</vt:lpstr>
      <vt:lpstr>Office Theme</vt:lpstr>
      <vt:lpstr>Addicted to Rewards   The STRESS associated with  REWARD SEEKING and addiction</vt:lpstr>
      <vt:lpstr>Theme </vt:lpstr>
      <vt:lpstr>Main Characters</vt:lpstr>
      <vt:lpstr>What is Addiction?</vt:lpstr>
      <vt:lpstr>What is Addiction?</vt:lpstr>
      <vt:lpstr>What is REWARD SEEKING?</vt:lpstr>
      <vt:lpstr>Oxytocin (OXT)</vt:lpstr>
      <vt:lpstr>OXT associated with Social Reward</vt:lpstr>
      <vt:lpstr>How is Stress Involved?</vt:lpstr>
      <vt:lpstr>How is Stress Involved?</vt:lpstr>
      <vt:lpstr>Hypocretins / Orexins (Orx)</vt:lpstr>
      <vt:lpstr>PowerPoint Presentation</vt:lpstr>
      <vt:lpstr>Orx inputs in VTA Promote Pavlovian Food Cues</vt:lpstr>
      <vt:lpstr>STRESS, addiction &amp; REWARD SEEKING</vt:lpstr>
      <vt:lpstr>Stress vs Reward Circuitry </vt:lpstr>
      <vt:lpstr>Orexin Circuitry </vt:lpstr>
      <vt:lpstr>Stress vs Reward Circuitry </vt:lpstr>
      <vt:lpstr>What Is Known?</vt:lpstr>
      <vt:lpstr>PowerPoint Presentation</vt:lpstr>
      <vt:lpstr>PowerPoint Presentation</vt:lpstr>
      <vt:lpstr>PowerPoint Presentation</vt:lpstr>
      <vt:lpstr>PowerPoint Presentation</vt:lpstr>
      <vt:lpstr>What Is NOT Known?</vt:lpstr>
      <vt:lpstr>So, what is the problem?</vt:lpstr>
      <vt:lpstr>PowerPoint Presentation</vt:lpstr>
      <vt:lpstr>Why Do We Care? </vt:lpstr>
      <vt:lpstr>Hypothesis</vt:lpstr>
      <vt:lpstr>Methods</vt:lpstr>
      <vt:lpstr>Methods</vt:lpstr>
      <vt:lpstr>Methods</vt:lpstr>
      <vt:lpstr>Heroin is valued more than food!</vt:lpstr>
      <vt:lpstr>PowerPoint Presentation</vt:lpstr>
      <vt:lpstr>OXT does not Mediate Opioid Choice</vt:lpstr>
      <vt:lpstr>OXT does not Mediate Opioid Choice</vt:lpstr>
      <vt:lpstr>Orx does not Mediate Opioid Choice</vt:lpstr>
      <vt:lpstr>OXT and DORA-12 Reduce Drug Seeking</vt:lpstr>
      <vt:lpstr>Regulation of Reward Pathway</vt:lpstr>
      <vt:lpstr>OXT cell numbers associated with heroin and food demand </vt:lpstr>
      <vt:lpstr>Orx cell numbers associate heroin demand</vt:lpstr>
      <vt:lpstr>Orx Reserve Pools → adaptive motivation</vt:lpstr>
      <vt:lpstr>Take Home Messages</vt:lpstr>
      <vt:lpstr>Thoughts to Consider</vt:lpstr>
      <vt:lpstr>Conclusion</vt:lpstr>
      <vt:lpstr>Thank you!</vt:lpstr>
    </vt:vector>
  </TitlesOfParts>
  <Company>University of South Dakota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Addicted to Rewards   The stress associated with  reward seeking and addiction</dc:title>
  <dc:creator>John, Megan Marie</dc:creator>
  <cp:lastModifiedBy>John, Megan Marie</cp:lastModifiedBy>
  <cp:revision>176</cp:revision>
  <dcterms:created xsi:type="dcterms:W3CDTF">2024-02-05T22:06:25Z</dcterms:created>
  <dcterms:modified xsi:type="dcterms:W3CDTF">2024-02-26T21:20:45Z</dcterms:modified>
</cp:coreProperties>
</file>