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82" r:id="rId9"/>
    <p:sldId id="265" r:id="rId10"/>
    <p:sldId id="266" r:id="rId11"/>
    <p:sldId id="268" r:id="rId12"/>
    <p:sldId id="269" r:id="rId13"/>
    <p:sldId id="270" r:id="rId14"/>
    <p:sldId id="271" r:id="rId15"/>
    <p:sldId id="274" r:id="rId16"/>
    <p:sldId id="28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20" d="100"/>
          <a:sy n="120" d="100"/>
        </p:scale>
        <p:origin x="-65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F410E3B-37AA-4B71-A8EA-54F316C17D1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F44F020-BC8F-47D7-B67F-1F130C25167B}" type="datetimeFigureOut">
              <a:rPr lang="en-US" smtClean="0"/>
              <a:t>9/11/2015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364194"/>
            <a:ext cx="7543800" cy="2593975"/>
          </a:xfrm>
        </p:spPr>
        <p:txBody>
          <a:bodyPr/>
          <a:lstStyle/>
          <a:p>
            <a:r>
              <a:rPr lang="en-US" sz="5400" dirty="0" smtClean="0"/>
              <a:t>Endocannabinoids and….</a:t>
            </a:r>
            <a:br>
              <a:rPr lang="en-US" sz="5400" dirty="0" smtClean="0"/>
            </a:br>
            <a:r>
              <a:rPr lang="en-US" sz="5400" dirty="0" smtClean="0"/>
              <a:t>Endocannabinoids and…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Anxiety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218830"/>
            <a:ext cx="6461760" cy="609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James M. Robertson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76651"/>
            <a:ext cx="4419600" cy="306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5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aph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038"/>
            <a:ext cx="4648201" cy="29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sz="4400" dirty="0" smtClean="0"/>
              <a:t>CB1 antagonism attenuates FCA</a:t>
            </a:r>
            <a:endParaRPr lang="en-US" sz="4400" dirty="0"/>
          </a:p>
        </p:txBody>
      </p:sp>
      <p:pic>
        <p:nvPicPr>
          <p:cNvPr id="9218" name="Picture 2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966521"/>
            <a:ext cx="4495800" cy="29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01421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Systemic </a:t>
            </a:r>
            <a:r>
              <a:rPr lang="en-US" sz="2800" dirty="0" smtClean="0">
                <a:sym typeface="Wingdings" panose="05000000000000000000" pitchFamily="2" charset="2"/>
              </a:rPr>
              <a:t></a:t>
            </a:r>
            <a:endParaRPr lang="en-US" sz="2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029200" y="5115580"/>
            <a:ext cx="19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 Intra-BLA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119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4000" dirty="0" smtClean="0"/>
              <a:t>GABA</a:t>
            </a:r>
            <a:r>
              <a:rPr lang="en-US" sz="4000" baseline="-25000" dirty="0" smtClean="0"/>
              <a:t>A</a:t>
            </a:r>
            <a:r>
              <a:rPr lang="en-US" sz="4000" dirty="0" smtClean="0"/>
              <a:t> antagonism partially restores FCA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1478"/>
            <a:ext cx="6705600" cy="531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06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mGLUR5 antagonism partially restores FCA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1218"/>
            <a:ext cx="5867400" cy="51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6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en-US" sz="4400" dirty="0" smtClean="0"/>
              <a:t>FCA associated with increased </a:t>
            </a:r>
            <a:r>
              <a:rPr lang="en-US" sz="4400" dirty="0" err="1" smtClean="0"/>
              <a:t>eCB</a:t>
            </a:r>
            <a:r>
              <a:rPr lang="en-US" sz="4400" dirty="0" smtClean="0"/>
              <a:t> levels in tissue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84400"/>
            <a:ext cx="6248400" cy="54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4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 et al. - Take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00600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 smtClean="0"/>
              <a:t>eCB</a:t>
            </a:r>
            <a:r>
              <a:rPr lang="en-US" sz="2400" b="1" dirty="0" smtClean="0"/>
              <a:t> in BLA mediates FCA</a:t>
            </a:r>
          </a:p>
          <a:p>
            <a:endParaRPr lang="en-US" sz="2400" b="1" dirty="0"/>
          </a:p>
          <a:p>
            <a:r>
              <a:rPr lang="en-US" sz="2400" b="1" dirty="0" smtClean="0"/>
              <a:t>Fear Conditioning may prime </a:t>
            </a:r>
            <a:r>
              <a:rPr lang="en-US" sz="2400" b="1" dirty="0" err="1" smtClean="0"/>
              <a:t>eCB</a:t>
            </a:r>
            <a:r>
              <a:rPr lang="en-US" sz="2400" b="1" dirty="0" smtClean="0"/>
              <a:t> response in BLA</a:t>
            </a:r>
          </a:p>
          <a:p>
            <a:endParaRPr lang="en-US" b="1" dirty="0"/>
          </a:p>
          <a:p>
            <a:r>
              <a:rPr lang="en-US" sz="2400" b="1" dirty="0" smtClean="0"/>
              <a:t>GABA/</a:t>
            </a:r>
            <a:r>
              <a:rPr lang="en-US" sz="2400" b="1" dirty="0" err="1" smtClean="0"/>
              <a:t>Glu</a:t>
            </a:r>
            <a:r>
              <a:rPr lang="en-US" sz="2400" b="1" dirty="0" smtClean="0"/>
              <a:t> transmission plays a role</a:t>
            </a:r>
          </a:p>
          <a:p>
            <a:endParaRPr lang="en-US" sz="2400" b="1" dirty="0"/>
          </a:p>
          <a:p>
            <a:r>
              <a:rPr lang="en-US" sz="2400" b="1" dirty="0" smtClean="0"/>
              <a:t>CB1 activation on </a:t>
            </a:r>
            <a:r>
              <a:rPr lang="en-US" sz="2400" b="1" dirty="0" err="1" smtClean="0"/>
              <a:t>Glu</a:t>
            </a:r>
            <a:r>
              <a:rPr lang="en-US" sz="2400" b="1" dirty="0" smtClean="0"/>
              <a:t>, GABA neurons reduce GABA output, disinhibit output neurons, activate “inhibitory pain pathway”</a:t>
            </a:r>
            <a:endParaRPr lang="en-US" sz="2400" b="1" dirty="0"/>
          </a:p>
        </p:txBody>
      </p:sp>
      <p:pic>
        <p:nvPicPr>
          <p:cNvPr id="14338" name="Picture 2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47900"/>
            <a:ext cx="47625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3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dirty="0" smtClean="0"/>
              <a:t>Video Breakdown!</a:t>
            </a:r>
            <a:endParaRPr lang="en-US" dirty="0"/>
          </a:p>
        </p:txBody>
      </p:sp>
      <p:pic>
        <p:nvPicPr>
          <p:cNvPr id="4" name="mmc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4191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Qin et al. -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Intracellular cascades could affect mGluR5 signaling </a:t>
            </a:r>
            <a:r>
              <a:rPr lang="en-US" sz="2400" dirty="0" smtClean="0">
                <a:sym typeface="Wingdings" panose="05000000000000000000" pitchFamily="2" charset="2"/>
              </a:rPr>
              <a:t> affect anxiety and fear through </a:t>
            </a:r>
            <a:r>
              <a:rPr lang="en-US" sz="2400" dirty="0" err="1" smtClean="0">
                <a:sym typeface="Wingdings" panose="05000000000000000000" pitchFamily="2" charset="2"/>
              </a:rPr>
              <a:t>eCBs</a:t>
            </a:r>
            <a:endParaRPr lang="en-US" sz="2400" dirty="0" smtClean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LM04 reduction inhibits downstream signaling capacity of mGluR5 via </a:t>
            </a:r>
            <a:r>
              <a:rPr lang="en-US" sz="2400" b="1" u="sng" dirty="0" smtClean="0">
                <a:sym typeface="Wingdings" panose="05000000000000000000" pitchFamily="2" charset="2"/>
              </a:rPr>
              <a:t>PTP1B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LM04 deficient mice = PROFOUND ANXIETY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sz="2800" b="1" i="1" dirty="0" smtClean="0">
                <a:sym typeface="Wingdings" panose="05000000000000000000" pitchFamily="2" charset="2"/>
              </a:rPr>
              <a:t>Stress ‘</a:t>
            </a:r>
            <a:r>
              <a:rPr lang="en-US" sz="2800" b="1" i="1" dirty="0" err="1" smtClean="0">
                <a:sym typeface="Wingdings" panose="05000000000000000000" pitchFamily="2" charset="2"/>
              </a:rPr>
              <a:t>em</a:t>
            </a:r>
            <a:r>
              <a:rPr lang="en-US" sz="2800" b="1" i="1" dirty="0" smtClean="0">
                <a:sym typeface="Wingdings" panose="05000000000000000000" pitchFamily="2" charset="2"/>
              </a:rPr>
              <a:t> and Test ‘</a:t>
            </a:r>
            <a:r>
              <a:rPr lang="en-US" sz="2800" b="1" i="1" dirty="0" err="1" smtClean="0">
                <a:sym typeface="Wingdings" panose="05000000000000000000" pitchFamily="2" charset="2"/>
              </a:rPr>
              <a:t>em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02936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90800" cy="5486400"/>
          </a:xfrm>
        </p:spPr>
        <p:txBody>
          <a:bodyPr/>
          <a:lstStyle/>
          <a:p>
            <a:r>
              <a:rPr lang="en-US" dirty="0" smtClean="0"/>
              <a:t>LM04KO mice are super stressed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LMO4KO Mice Have a Stresslike Anxiety Phenotype with Impaired Fea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01" y="0"/>
            <a:ext cx="6915867" cy="6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6202362"/>
          </a:xfrm>
        </p:spPr>
        <p:txBody>
          <a:bodyPr/>
          <a:lstStyle/>
          <a:p>
            <a:r>
              <a:rPr lang="en-US" dirty="0" smtClean="0"/>
              <a:t>CB1 antagonism in WT mice makes them similar to LM04KOs</a:t>
            </a:r>
            <a:endParaRPr lang="en-US" dirty="0"/>
          </a:p>
        </p:txBody>
      </p:sp>
      <p:pic>
        <p:nvPicPr>
          <p:cNvPr id="2050" name="Picture 2" descr="Impaired eCB Signaling Is Associated with Anxiety Phenotype in LMO4KO Mice(A–C)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228"/>
            <a:ext cx="5181600" cy="6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sz="4000" dirty="0" err="1" smtClean="0"/>
              <a:t>mGluR</a:t>
            </a:r>
            <a:r>
              <a:rPr lang="en-US" sz="4000" dirty="0" smtClean="0"/>
              <a:t> dependent </a:t>
            </a:r>
            <a:r>
              <a:rPr lang="en-US" sz="4000" dirty="0" err="1" smtClean="0"/>
              <a:t>eCB</a:t>
            </a:r>
            <a:r>
              <a:rPr lang="en-US" sz="4000" dirty="0" smtClean="0"/>
              <a:t> mobilization impaired in LM04KO amygdala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90403"/>
            <a:ext cx="6031173" cy="534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85"/>
            <a:ext cx="4876800" cy="3200400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n-US" sz="7200" b="1" u="sng" dirty="0"/>
              <a:t>Lab Facts</a:t>
            </a:r>
            <a:endParaRPr lang="en-US" sz="26400" b="1" u="sng" dirty="0"/>
          </a:p>
          <a:p>
            <a:r>
              <a:rPr lang="en-US" sz="8000" dirty="0"/>
              <a:t>Serving Size 2mg/ml THC; 8mg/ml CBD</a:t>
            </a:r>
          </a:p>
          <a:p>
            <a:r>
              <a:rPr lang="en-US" sz="8000" dirty="0"/>
              <a:t>Cannabinoids 175.2/bottle</a:t>
            </a:r>
          </a:p>
          <a:p>
            <a:r>
              <a:rPr lang="en-US" sz="8000" dirty="0"/>
              <a:t>THC 0.15 mg/ml</a:t>
            </a:r>
          </a:p>
          <a:p>
            <a:r>
              <a:rPr lang="en-US" sz="8000" dirty="0"/>
              <a:t>CBD 9.63 mg/ml</a:t>
            </a:r>
          </a:p>
          <a:p>
            <a:r>
              <a:rPr lang="en-US" sz="8000" dirty="0"/>
              <a:t>Serving Suggestions</a:t>
            </a:r>
          </a:p>
          <a:p>
            <a:r>
              <a:rPr lang="en-US" sz="8000" dirty="0"/>
              <a:t>Under 100 lbs. 1/2 Dropper</a:t>
            </a:r>
          </a:p>
          <a:p>
            <a:r>
              <a:rPr lang="en-US" sz="8000" dirty="0"/>
              <a:t>100-150 lbs. 1 Dropper</a:t>
            </a:r>
          </a:p>
          <a:p>
            <a:r>
              <a:rPr lang="en-US" sz="8000" dirty="0"/>
              <a:t>150-200 lbs. 1 1/2 Droppers</a:t>
            </a:r>
          </a:p>
          <a:p>
            <a:r>
              <a:rPr lang="en-US" sz="8000" dirty="0"/>
              <a:t>200-250 lbs. 2 Droppers</a:t>
            </a:r>
          </a:p>
          <a:p>
            <a:r>
              <a:rPr lang="en-US" sz="8000" dirty="0"/>
              <a:t>Alta Botanicals Anxiety Relief Internal Tincture</a:t>
            </a:r>
          </a:p>
          <a:p>
            <a:pPr marL="114300" indent="0">
              <a:buNone/>
            </a:pPr>
            <a:endParaRPr lang="en-US" sz="9600" dirty="0"/>
          </a:p>
          <a:p>
            <a:pPr marL="114300" indent="0">
              <a:buNone/>
            </a:pPr>
            <a:r>
              <a:rPr lang="en-US" sz="9600" dirty="0"/>
              <a:t>$40</a:t>
            </a:r>
          </a:p>
          <a:p>
            <a:pPr marL="114300" indent="0">
              <a:buNone/>
            </a:pPr>
            <a:r>
              <a:rPr lang="en-US" sz="9600" dirty="0"/>
              <a:t>15ml Bottle</a:t>
            </a:r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pPr marL="114300" indent="0">
              <a:buNone/>
            </a:pPr>
            <a:endParaRPr lang="en-US" sz="96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14785"/>
            <a:ext cx="3581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“Relieve your daily anxieties with this tasty, easy to use cannabis anxiety relief tincture. With its high CBD and low THC quantities, this is perfect to use anytime, anywhere.”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“This flavorful, high CBD anxiety relief tincture offers the maximum healing properties of CBD with mild </a:t>
            </a:r>
            <a:r>
              <a:rPr lang="en-US" b="1" dirty="0" err="1" smtClean="0"/>
              <a:t>psychoactivity</a:t>
            </a:r>
            <a:r>
              <a:rPr lang="en-US" b="1" dirty="0" smtClean="0"/>
              <a:t>. Its properties have been shown to relieve anxiety, PTSD and acute pain resulting from inflammation.”</a:t>
            </a:r>
          </a:p>
          <a:p>
            <a:endParaRPr lang="en-US" dirty="0" smtClean="0"/>
          </a:p>
          <a:p>
            <a:r>
              <a:rPr lang="en-US" b="1" dirty="0" smtClean="0"/>
              <a:t>“It is known for being immunosuppressive, an appetite suppressant, a </a:t>
            </a:r>
            <a:r>
              <a:rPr lang="en-US" b="1" dirty="0" err="1" smtClean="0"/>
              <a:t>vasorelaxant</a:t>
            </a:r>
            <a:r>
              <a:rPr lang="en-US" b="1" dirty="0" smtClean="0"/>
              <a:t> and effective for certain neuromuscular disorders. Anxiety Relief tincture can be used to neutralize the effects of THC.”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" y="10236"/>
            <a:ext cx="8382000" cy="687386"/>
          </a:xfrm>
        </p:spPr>
        <p:txBody>
          <a:bodyPr/>
          <a:lstStyle/>
          <a:p>
            <a:r>
              <a:rPr lang="en-US" dirty="0" smtClean="0"/>
              <a:t>It works the way they say it works</a:t>
            </a:r>
            <a:endParaRPr lang="en-US" dirty="0"/>
          </a:p>
        </p:txBody>
      </p:sp>
      <p:pic>
        <p:nvPicPr>
          <p:cNvPr id="4098" name="Picture 2" descr="Knockdown of LMO4 Causes Elevated PTP1B Activity, Reduced Phosphorylation of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27901"/>
            <a:ext cx="5985483" cy="613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74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543800" cy="685800"/>
          </a:xfrm>
        </p:spPr>
        <p:txBody>
          <a:bodyPr/>
          <a:lstStyle/>
          <a:p>
            <a:r>
              <a:rPr lang="en-US" dirty="0" smtClean="0"/>
              <a:t>“Look, we can reverse it, too!”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270"/>
            <a:ext cx="2819400" cy="4800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Trodusquemine</a:t>
            </a:r>
            <a:endParaRPr lang="en-US" sz="2800" dirty="0" smtClean="0"/>
          </a:p>
          <a:p>
            <a:endParaRPr lang="en-US" sz="2800" dirty="0"/>
          </a:p>
          <a:p>
            <a:pPr lvl="1"/>
            <a:r>
              <a:rPr lang="en-US" sz="2800" dirty="0" smtClean="0"/>
              <a:t>PTP1B inhibitor</a:t>
            </a:r>
          </a:p>
          <a:p>
            <a:pPr lvl="1"/>
            <a:r>
              <a:rPr lang="en-US" sz="2800" dirty="0" smtClean="0"/>
              <a:t>Restores </a:t>
            </a:r>
            <a:r>
              <a:rPr lang="en-US" sz="2800" dirty="0" err="1" smtClean="0"/>
              <a:t>mGluR</a:t>
            </a:r>
            <a:r>
              <a:rPr lang="en-US" sz="2800" dirty="0" smtClean="0"/>
              <a:t> function</a:t>
            </a:r>
            <a:endParaRPr lang="en-US" sz="2800" dirty="0"/>
          </a:p>
        </p:txBody>
      </p:sp>
      <p:pic>
        <p:nvPicPr>
          <p:cNvPr id="5122" name="Picture 2" descr="The PTP1B Inhibitor Trodusquemine Normalizes PTP1B Activity, Restores mGlu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0207"/>
            <a:ext cx="5562600" cy="627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04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modification verifies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Intra-Amygdalar Injection of Lentiviral PTP1B shRNA Alleviates the Anxiet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1714224"/>
            <a:ext cx="9159922" cy="45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04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10" y="0"/>
            <a:ext cx="8308390" cy="1143000"/>
          </a:xfrm>
        </p:spPr>
        <p:txBody>
          <a:bodyPr/>
          <a:lstStyle/>
          <a:p>
            <a:r>
              <a:rPr lang="en-US" sz="3200" b="1" dirty="0" smtClean="0"/>
              <a:t>Corticosterone drives the process in repeatedly stressed individuals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PTP1B Activity Is Elevated in Repeatedly Stressed WT Mice and Trodusquemi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990600"/>
            <a:ext cx="841321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1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Qin et al. – Take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Novel signaling cascade in the amygdala for controlling anxious behavior</a:t>
            </a:r>
          </a:p>
          <a:p>
            <a:endParaRPr lang="en-US" dirty="0"/>
          </a:p>
          <a:p>
            <a:r>
              <a:rPr lang="en-US" b="1" dirty="0" smtClean="0"/>
              <a:t>LM04</a:t>
            </a:r>
            <a:r>
              <a:rPr lang="en-US" dirty="0" smtClean="0"/>
              <a:t> constrains </a:t>
            </a:r>
            <a:r>
              <a:rPr lang="en-US" b="1" dirty="0" smtClean="0"/>
              <a:t>PTP1B</a:t>
            </a:r>
          </a:p>
          <a:p>
            <a:endParaRPr lang="en-US" dirty="0"/>
          </a:p>
          <a:p>
            <a:r>
              <a:rPr lang="en-US" dirty="0" smtClean="0"/>
              <a:t>Reduced LM04 </a:t>
            </a:r>
            <a:r>
              <a:rPr lang="en-US" dirty="0" smtClean="0">
                <a:sym typeface="Wingdings" panose="05000000000000000000" pitchFamily="2" charset="2"/>
              </a:rPr>
              <a:t> Increased PTP1B  mGluR5 </a:t>
            </a:r>
            <a:r>
              <a:rPr lang="en-US" dirty="0" err="1" smtClean="0">
                <a:sym typeface="Wingdings" panose="05000000000000000000" pitchFamily="2" charset="2"/>
              </a:rPr>
              <a:t>dephosphorylation</a:t>
            </a:r>
            <a:r>
              <a:rPr lang="en-US" dirty="0" smtClean="0">
                <a:sym typeface="Wingdings" panose="05000000000000000000" pitchFamily="2" charset="2"/>
              </a:rPr>
              <a:t>  impaired mGluR5 signaling  </a:t>
            </a:r>
            <a:r>
              <a:rPr lang="en-US" b="1" dirty="0" smtClean="0">
                <a:sym typeface="Wingdings" panose="05000000000000000000" pitchFamily="2" charset="2"/>
              </a:rPr>
              <a:t>suppressed </a:t>
            </a:r>
            <a:r>
              <a:rPr lang="en-US" b="1" dirty="0" err="1" smtClean="0">
                <a:sym typeface="Wingdings" panose="05000000000000000000" pitchFamily="2" charset="2"/>
              </a:rPr>
              <a:t>eCB</a:t>
            </a:r>
            <a:r>
              <a:rPr lang="en-US" b="1" dirty="0" smtClean="0">
                <a:sym typeface="Wingdings" panose="05000000000000000000" pitchFamily="2" charset="2"/>
              </a:rPr>
              <a:t> signaling (2-AG)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dirty="0" err="1" smtClean="0">
                <a:sym typeface="Wingdings" panose="05000000000000000000" pitchFamily="2" charset="2"/>
              </a:rPr>
              <a:t>eCBs</a:t>
            </a:r>
            <a:r>
              <a:rPr lang="en-US" b="1" dirty="0" smtClean="0">
                <a:sym typeface="Wingdings" panose="05000000000000000000" pitchFamily="2" charset="2"/>
              </a:rPr>
              <a:t> modulate stress via complex chemical cascades with many precursor stages</a:t>
            </a:r>
          </a:p>
          <a:p>
            <a:pPr lvl="1"/>
            <a:r>
              <a:rPr lang="en-US" b="1" dirty="0" smtClean="0"/>
              <a:t>Can be modulated, in turn, by other factors, like prolonged stress (glucocorticoid release)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909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85" y="-44433"/>
            <a:ext cx="37433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620000" cy="1143000"/>
          </a:xfrm>
        </p:spPr>
        <p:txBody>
          <a:bodyPr/>
          <a:lstStyle/>
          <a:p>
            <a:r>
              <a:rPr lang="en-US" dirty="0" smtClean="0"/>
              <a:t>CBD and THC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1" y="1066801"/>
            <a:ext cx="4724400" cy="5540124"/>
          </a:xfrm>
        </p:spPr>
        <p:txBody>
          <a:bodyPr/>
          <a:lstStyle/>
          <a:p>
            <a:r>
              <a:rPr lang="en-US" sz="2400" b="1" dirty="0" smtClean="0"/>
              <a:t>Opposing effects </a:t>
            </a:r>
          </a:p>
          <a:p>
            <a:endParaRPr lang="en-US" sz="2400" b="1" dirty="0" smtClean="0"/>
          </a:p>
          <a:p>
            <a:r>
              <a:rPr lang="en-US" sz="2400" dirty="0" smtClean="0"/>
              <a:t>CBD may reverse psychotomimetic effects of THC</a:t>
            </a:r>
            <a:endParaRPr lang="en-US" sz="2400" dirty="0"/>
          </a:p>
          <a:p>
            <a:r>
              <a:rPr lang="en-US" sz="2400" dirty="0" smtClean="0"/>
              <a:t>Reverse impact on memory</a:t>
            </a:r>
          </a:p>
          <a:p>
            <a:endParaRPr lang="en-US" sz="2400" dirty="0"/>
          </a:p>
          <a:p>
            <a:r>
              <a:rPr lang="en-US" sz="2400" dirty="0" smtClean="0"/>
              <a:t>CBD</a:t>
            </a:r>
          </a:p>
          <a:p>
            <a:pPr lvl="1"/>
            <a:r>
              <a:rPr lang="en-US" sz="2400" dirty="0" smtClean="0"/>
              <a:t>Reduced Social Isolation induced by THC (rats)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nti-depressant effects in animal models</a:t>
            </a:r>
          </a:p>
          <a:p>
            <a:pPr lvl="1"/>
            <a:r>
              <a:rPr lang="en-US" sz="2400" dirty="0" smtClean="0"/>
              <a:t>Reduced anxiety 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6" name="Picture 4" descr="http://d34jb20qqe27k2.cloudfront.net/content/bjprcpsych/197/4/285/F2.large.jpg?width=800&amp;height=600&amp;carouse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85" y="4039177"/>
            <a:ext cx="3651915" cy="28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Reefer Madness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gure 3-mood and anxiety dis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05802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and Patel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 err="1" smtClean="0"/>
              <a:t>eCB</a:t>
            </a:r>
            <a:r>
              <a:rPr lang="en-US" sz="2800" b="1" dirty="0" smtClean="0"/>
              <a:t> synthesis/receptors in limbic system</a:t>
            </a:r>
          </a:p>
          <a:p>
            <a:pPr lvl="1"/>
            <a:r>
              <a:rPr lang="en-US" sz="2800" dirty="0" smtClean="0"/>
              <a:t>PFC, Amygdala, Hippocampus, Nucleus </a:t>
            </a:r>
            <a:r>
              <a:rPr lang="en-US" sz="2800" dirty="0" err="1" smtClean="0"/>
              <a:t>Accumbens</a:t>
            </a:r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eCBs</a:t>
            </a:r>
            <a:r>
              <a:rPr lang="en-US" sz="2800" dirty="0" smtClean="0"/>
              <a:t> are ideally situated to modulate synaptic integration and efficacy within limbic </a:t>
            </a:r>
            <a:r>
              <a:rPr lang="en-US" sz="2800" dirty="0" err="1" smtClean="0"/>
              <a:t>neurocircuitry</a:t>
            </a:r>
            <a:r>
              <a:rPr lang="en-US" sz="2800" dirty="0" smtClean="0"/>
              <a:t>”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b="1" dirty="0" smtClean="0"/>
              <a:t>“Thus exerting profound effects on emotional behaviors”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6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and Patel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eCB</a:t>
            </a:r>
            <a:r>
              <a:rPr lang="en-US" dirty="0" smtClean="0"/>
              <a:t> signaling constrains anxiety</a:t>
            </a:r>
          </a:p>
          <a:p>
            <a:pPr lvl="1"/>
            <a:r>
              <a:rPr lang="en-US" dirty="0" smtClean="0"/>
              <a:t>Verified in animal models</a:t>
            </a:r>
            <a:endParaRPr lang="en-US" dirty="0"/>
          </a:p>
          <a:p>
            <a:pPr lvl="1"/>
            <a:r>
              <a:rPr lang="en-US" dirty="0" err="1" smtClean="0"/>
              <a:t>eCB</a:t>
            </a:r>
            <a:r>
              <a:rPr lang="en-US" dirty="0" smtClean="0"/>
              <a:t> anxiety response modulated at various levels of AEA synthesis</a:t>
            </a:r>
          </a:p>
          <a:p>
            <a:pPr lvl="2"/>
            <a:r>
              <a:rPr lang="en-US" dirty="0" smtClean="0"/>
              <a:t>FAAH inhibition</a:t>
            </a:r>
          </a:p>
          <a:p>
            <a:pPr lvl="2"/>
            <a:endParaRPr lang="en-US" dirty="0"/>
          </a:p>
          <a:p>
            <a:r>
              <a:rPr lang="en-US" dirty="0" smtClean="0"/>
              <a:t>Role in depression not as clear</a:t>
            </a:r>
          </a:p>
          <a:p>
            <a:pPr lvl="1"/>
            <a:r>
              <a:rPr lang="en-US" dirty="0" smtClean="0"/>
              <a:t>Some conflicting data </a:t>
            </a:r>
          </a:p>
          <a:p>
            <a:pPr lvl="1"/>
            <a:r>
              <a:rPr lang="en-US" dirty="0" smtClean="0"/>
              <a:t>Short Term/Long Term CB1 inhibition depends on location</a:t>
            </a:r>
          </a:p>
          <a:p>
            <a:pPr lvl="1"/>
            <a:endParaRPr lang="en-US" dirty="0"/>
          </a:p>
          <a:p>
            <a:r>
              <a:rPr lang="en-US" dirty="0" smtClean="0"/>
              <a:t>Repeated Stress</a:t>
            </a:r>
          </a:p>
          <a:p>
            <a:pPr lvl="1"/>
            <a:r>
              <a:rPr lang="en-US" dirty="0" smtClean="0"/>
              <a:t>AEA and 2-AG may have “tonic” and “phasic” effects, respectively</a:t>
            </a:r>
          </a:p>
        </p:txBody>
      </p:sp>
    </p:spTree>
    <p:extLst>
      <p:ext uri="{BB962C8B-B14F-4D97-AF65-F5344CB8AC3E}">
        <p14:creationId xmlns:p14="http://schemas.microsoft.com/office/powerpoint/2010/main" val="206235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 et al. – </a:t>
            </a:r>
            <a:r>
              <a:rPr lang="en-US" dirty="0" err="1" smtClean="0"/>
              <a:t>eCBs</a:t>
            </a:r>
            <a:r>
              <a:rPr lang="en-US" dirty="0" smtClean="0"/>
              <a:t> and FCA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Fear Conditioned Analgesia (FCA)</a:t>
            </a:r>
          </a:p>
          <a:p>
            <a:pPr lvl="1"/>
            <a:r>
              <a:rPr lang="en-US" dirty="0" smtClean="0"/>
              <a:t>Powerful suppression of nociceptive behavior during or after expression of Pavlovian Conditioned Fear</a:t>
            </a:r>
          </a:p>
          <a:p>
            <a:pPr lvl="1"/>
            <a:endParaRPr lang="en-US" dirty="0"/>
          </a:p>
          <a:p>
            <a:r>
              <a:rPr lang="en-US" dirty="0" smtClean="0"/>
              <a:t>Thought to involve GABAergic, </a:t>
            </a:r>
            <a:r>
              <a:rPr lang="en-US" dirty="0" err="1" smtClean="0"/>
              <a:t>opiodergic</a:t>
            </a:r>
            <a:r>
              <a:rPr lang="en-US" dirty="0" smtClean="0"/>
              <a:t> signaling</a:t>
            </a:r>
          </a:p>
          <a:p>
            <a:endParaRPr lang="en-US" dirty="0"/>
          </a:p>
          <a:p>
            <a:r>
              <a:rPr lang="en-US" dirty="0" smtClean="0"/>
              <a:t>CB1 receptors expressed on </a:t>
            </a:r>
            <a:r>
              <a:rPr lang="en-US" dirty="0" err="1" smtClean="0"/>
              <a:t>Glu</a:t>
            </a:r>
            <a:r>
              <a:rPr lang="en-US" dirty="0" smtClean="0"/>
              <a:t>, GABA neurons in areas associated with FCA</a:t>
            </a:r>
          </a:p>
          <a:p>
            <a:endParaRPr lang="en-US" dirty="0"/>
          </a:p>
          <a:p>
            <a:r>
              <a:rPr lang="en-US" dirty="0" err="1" smtClean="0"/>
              <a:t>eCBs</a:t>
            </a:r>
            <a:r>
              <a:rPr lang="en-US" dirty="0" smtClean="0"/>
              <a:t> synthesized </a:t>
            </a:r>
            <a:r>
              <a:rPr lang="en-US" b="1" i="1" dirty="0" smtClean="0"/>
              <a:t>On Demand </a:t>
            </a:r>
            <a:r>
              <a:rPr lang="en-US" dirty="0" smtClean="0"/>
              <a:t>= UC Stress-Induced Analgesia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2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dirty="0" smtClean="0"/>
              <a:t>Rea et al. -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620000" cy="5715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Amygdalar</a:t>
            </a:r>
            <a:r>
              <a:rPr lang="en-US" dirty="0" smtClean="0"/>
              <a:t> </a:t>
            </a:r>
            <a:r>
              <a:rPr lang="en-US" dirty="0" err="1" smtClean="0"/>
              <a:t>eCBs</a:t>
            </a:r>
            <a:r>
              <a:rPr lang="en-US" dirty="0" smtClean="0"/>
              <a:t> mediate FCA</a:t>
            </a:r>
          </a:p>
          <a:p>
            <a:pPr lvl="1"/>
            <a:r>
              <a:rPr lang="en-US" dirty="0" smtClean="0"/>
              <a:t>Microinjections into BLA, </a:t>
            </a:r>
            <a:r>
              <a:rPr lang="en-US" dirty="0" err="1" smtClean="0"/>
              <a:t>CeA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Group 1</a:t>
            </a:r>
            <a:r>
              <a:rPr lang="en-US" dirty="0" smtClean="0"/>
              <a:t>: </a:t>
            </a:r>
          </a:p>
          <a:p>
            <a:pPr marL="411480" lvl="1" indent="0">
              <a:buNone/>
            </a:pPr>
            <a:r>
              <a:rPr lang="en-US" dirty="0" smtClean="0"/>
              <a:t>Microinjections:</a:t>
            </a:r>
            <a:endParaRPr lang="en-US" dirty="0"/>
          </a:p>
          <a:p>
            <a:pPr lvl="1"/>
            <a:r>
              <a:rPr lang="en-US" dirty="0" err="1" smtClean="0"/>
              <a:t>Bicuculline</a:t>
            </a:r>
            <a:r>
              <a:rPr lang="en-US" dirty="0" smtClean="0"/>
              <a:t> - GABA</a:t>
            </a:r>
            <a:r>
              <a:rPr lang="en-US" baseline="-25000" dirty="0" smtClean="0"/>
              <a:t>A</a:t>
            </a:r>
            <a:r>
              <a:rPr lang="en-US" dirty="0" smtClean="0"/>
              <a:t> antagonist</a:t>
            </a:r>
            <a:endParaRPr lang="en-US" baseline="-25000" dirty="0" smtClean="0"/>
          </a:p>
          <a:p>
            <a:pPr lvl="1"/>
            <a:r>
              <a:rPr lang="en-US" dirty="0" smtClean="0"/>
              <a:t>MPEP – mGluR5 antagonist</a:t>
            </a:r>
          </a:p>
          <a:p>
            <a:pPr marL="411480" lvl="1" indent="0">
              <a:buNone/>
            </a:pPr>
            <a:r>
              <a:rPr lang="en-US" dirty="0" smtClean="0"/>
              <a:t>Intraperitoneal:</a:t>
            </a:r>
          </a:p>
          <a:p>
            <a:pPr lvl="1"/>
            <a:r>
              <a:rPr lang="en-US" dirty="0" smtClean="0"/>
              <a:t>AM251 – CB1 receptor antagonist</a:t>
            </a:r>
          </a:p>
          <a:p>
            <a:pPr lvl="1"/>
            <a:endParaRPr lang="en-US" dirty="0"/>
          </a:p>
          <a:p>
            <a:r>
              <a:rPr lang="en-US" b="1" dirty="0" smtClean="0"/>
              <a:t>Group 2</a:t>
            </a:r>
            <a:r>
              <a:rPr lang="en-US" dirty="0" smtClean="0"/>
              <a:t>:</a:t>
            </a:r>
          </a:p>
          <a:p>
            <a:pPr marL="411480" lvl="1" indent="0">
              <a:buNone/>
            </a:pPr>
            <a:r>
              <a:rPr lang="en-US" dirty="0" smtClean="0"/>
              <a:t>Microinjections:</a:t>
            </a:r>
            <a:endParaRPr lang="en-US" dirty="0"/>
          </a:p>
          <a:p>
            <a:pPr lvl="1"/>
            <a:r>
              <a:rPr lang="en-US" dirty="0" smtClean="0"/>
              <a:t>AM251</a:t>
            </a:r>
          </a:p>
          <a:p>
            <a:endParaRPr lang="en-US" dirty="0"/>
          </a:p>
          <a:p>
            <a:r>
              <a:rPr lang="en-US" b="1" dirty="0" smtClean="0"/>
              <a:t>Group 3</a:t>
            </a:r>
            <a:r>
              <a:rPr lang="en-US" dirty="0" smtClean="0"/>
              <a:t>: No </a:t>
            </a:r>
            <a:r>
              <a:rPr lang="en-US" dirty="0" err="1" smtClean="0"/>
              <a:t>cannulae</a:t>
            </a:r>
            <a:r>
              <a:rPr lang="en-US" dirty="0" smtClean="0"/>
              <a:t>, microinjections, IP, etc…</a:t>
            </a:r>
          </a:p>
        </p:txBody>
      </p:sp>
    </p:spTree>
    <p:extLst>
      <p:ext uri="{BB962C8B-B14F-4D97-AF65-F5344CB8AC3E}">
        <p14:creationId xmlns:p14="http://schemas.microsoft.com/office/powerpoint/2010/main" val="398703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206151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319344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83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5">
      <a:dk1>
        <a:sysClr val="windowText" lastClr="000000"/>
      </a:dk1>
      <a:lt1>
        <a:sysClr val="window" lastClr="FFFFFF"/>
      </a:lt1>
      <a:dk2>
        <a:srgbClr val="04617B"/>
      </a:dk2>
      <a:lt2>
        <a:srgbClr val="04617B"/>
      </a:lt2>
      <a:accent1>
        <a:srgbClr val="387025"/>
      </a:accent1>
      <a:accent2>
        <a:srgbClr val="54A838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319</TotalTime>
  <Words>649</Words>
  <Application>Microsoft Office PowerPoint</Application>
  <PresentationFormat>On-screen Show (4:3)</PresentationFormat>
  <Paragraphs>125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Adjacency</vt:lpstr>
      <vt:lpstr>Endocannabinoids and…. Endocannabinoids and…     Anxiety</vt:lpstr>
      <vt:lpstr>PowerPoint Presentation</vt:lpstr>
      <vt:lpstr>CBD and THC </vt:lpstr>
      <vt:lpstr>Reefer Madness</vt:lpstr>
      <vt:lpstr>Hill and Patel</vt:lpstr>
      <vt:lpstr>Hill and Patel</vt:lpstr>
      <vt:lpstr>Rea et al. – eCBs and FCA</vt:lpstr>
      <vt:lpstr>Rea et al. - Methods</vt:lpstr>
      <vt:lpstr>PowerPoint Presentation</vt:lpstr>
      <vt:lpstr>CB1 antagonism attenuates FCA</vt:lpstr>
      <vt:lpstr>GABAA antagonism partially restores FCA</vt:lpstr>
      <vt:lpstr>mGLUR5 antagonism partially restores FCA</vt:lpstr>
      <vt:lpstr>FCA associated with increased eCB levels in tissue</vt:lpstr>
      <vt:lpstr>Rea et al. - Take Homes</vt:lpstr>
      <vt:lpstr>Video Breakdown!</vt:lpstr>
      <vt:lpstr>Qin et al. - Methods</vt:lpstr>
      <vt:lpstr>LM04KO mice are super stressed out</vt:lpstr>
      <vt:lpstr>CB1 antagonism in WT mice makes them similar to LM04KOs</vt:lpstr>
      <vt:lpstr>mGluR dependent eCB mobilization impaired in LM04KO amygdala</vt:lpstr>
      <vt:lpstr>It works the way they say it works</vt:lpstr>
      <vt:lpstr>“Look, we can reverse it, too!”</vt:lpstr>
      <vt:lpstr>Genetic modification verifies results</vt:lpstr>
      <vt:lpstr>Corticosterone drives the process in repeatedly stressed individuals</vt:lpstr>
      <vt:lpstr>Qin et al. – Take Homes</vt:lpstr>
    </vt:vector>
  </TitlesOfParts>
  <Company>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Robertson, James Mitchell</dc:creator>
  <cp:lastModifiedBy>Cliff H Summers</cp:lastModifiedBy>
  <cp:revision>27</cp:revision>
  <dcterms:created xsi:type="dcterms:W3CDTF">2015-09-09T21:39:10Z</dcterms:created>
  <dcterms:modified xsi:type="dcterms:W3CDTF">2015-09-11T17:05:04Z</dcterms:modified>
</cp:coreProperties>
</file>