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74" r:id="rId4"/>
    <p:sldId id="257" r:id="rId5"/>
    <p:sldId id="258" r:id="rId6"/>
    <p:sldId id="259" r:id="rId7"/>
    <p:sldId id="264" r:id="rId8"/>
    <p:sldId id="260" r:id="rId9"/>
    <p:sldId id="261" r:id="rId10"/>
    <p:sldId id="262" r:id="rId11"/>
    <p:sldId id="272" r:id="rId12"/>
    <p:sldId id="263" r:id="rId13"/>
    <p:sldId id="267" r:id="rId14"/>
    <p:sldId id="268" r:id="rId15"/>
    <p:sldId id="269" r:id="rId16"/>
    <p:sldId id="270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Raj Solanki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Endocannabinoid &amp; Stress system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 of </a:t>
            </a:r>
            <a:r>
              <a:rPr lang="en-US" b="1" dirty="0" err="1"/>
              <a:t>peri</a:t>
            </a:r>
            <a:r>
              <a:rPr lang="en-US" b="1" dirty="0"/>
              <a:t>-adolescent CB1R antagonism on </a:t>
            </a:r>
            <a:r>
              <a:rPr lang="en-US" b="1" dirty="0" err="1" smtClean="0"/>
              <a:t>eCB</a:t>
            </a:r>
            <a:r>
              <a:rPr lang="en-US" b="1" dirty="0" smtClean="0"/>
              <a:t> system content (AEA &amp; 2-AG)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4725" cy="340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Take home message: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Adult CB1R expression &amp; binding affinity following </a:t>
            </a:r>
            <a:r>
              <a:rPr lang="en-US" b="1" dirty="0" err="1" smtClean="0"/>
              <a:t>peri</a:t>
            </a:r>
            <a:r>
              <a:rPr lang="en-US" b="1" dirty="0" smtClean="0"/>
              <a:t>-adolescent CB1R antagonism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8566550"/>
              </p:ext>
            </p:extLst>
          </p:nvPr>
        </p:nvGraphicFramePr>
        <p:xfrm>
          <a:off x="320676" y="1981200"/>
          <a:ext cx="8594727" cy="341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45"/>
                <a:gridCol w="1718946"/>
                <a:gridCol w="1718946"/>
                <a:gridCol w="1718945"/>
                <a:gridCol w="1718945"/>
              </a:tblGrid>
              <a:tr h="33496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Bmax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pmol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/mg protein)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KD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4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VEH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AM-251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AM-251</a:t>
                      </a:r>
                      <a:endParaRPr lang="en-US" dirty="0"/>
                    </a:p>
                  </a:txBody>
                  <a:tcPr/>
                </a:tc>
              </a:tr>
              <a:tr h="669925">
                <a:tc>
                  <a:txBody>
                    <a:bodyPr/>
                    <a:lstStyle/>
                    <a:p>
                      <a:r>
                        <a:rPr lang="en-US" dirty="0" smtClean="0"/>
                        <a:t>Amygdala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0.68 + 0.13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0.63 + 0.06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0.54 + 0.09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0.64 + 0.07</a:t>
                      </a:r>
                      <a:endParaRPr lang="en-US" dirty="0"/>
                    </a:p>
                  </a:txBody>
                  <a:tcPr/>
                </a:tc>
              </a:tr>
              <a:tr h="669925">
                <a:tc>
                  <a:txBody>
                    <a:bodyPr/>
                    <a:lstStyle/>
                    <a:p>
                      <a:r>
                        <a:rPr lang="en-US" dirty="0" smtClean="0"/>
                        <a:t>Hippocampus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1.04 + 0.06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1.12 + 0.07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 + 0.05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1.03 + 0.06</a:t>
                      </a:r>
                      <a:endParaRPr lang="en-US" dirty="0"/>
                    </a:p>
                  </a:txBody>
                  <a:tcPr/>
                </a:tc>
              </a:tr>
              <a:tr h="669925">
                <a:tc>
                  <a:txBody>
                    <a:bodyPr/>
                    <a:lstStyle/>
                    <a:p>
                      <a:r>
                        <a:rPr lang="en-US" dirty="0" smtClean="0"/>
                        <a:t>Hypothalamus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0.24 + 0.03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 + 0.02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 + 0.05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 + 0.04</a:t>
                      </a:r>
                      <a:endParaRPr lang="en-US" dirty="0"/>
                    </a:p>
                  </a:txBody>
                  <a:tcPr/>
                </a:tc>
              </a:tr>
              <a:tr h="669925">
                <a:tc>
                  <a:txBody>
                    <a:bodyPr/>
                    <a:lstStyle/>
                    <a:p>
                      <a:r>
                        <a:rPr lang="en-US" dirty="0" smtClean="0"/>
                        <a:t>Prefrontal Cortex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0.81 + 0.05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 + 0.05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0.71 + 0.08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0.84 + 0.07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Bluett</a:t>
            </a:r>
            <a:r>
              <a:rPr lang="en-US" b="1" dirty="0" smtClean="0"/>
              <a:t> et al., 2014: Central AEA augmentation reverses anxiety like behavior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2057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 shock stress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3200400"/>
            <a:ext cx="14478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38863" y="2743201"/>
            <a:ext cx="1856874" cy="1062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Drug administration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6000" y="3200400"/>
            <a:ext cx="1143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39263" y="2719136"/>
            <a:ext cx="1652337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Behavioral</a:t>
            </a:r>
          </a:p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29200" y="39624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76700" y="4644188"/>
            <a:ext cx="1943100" cy="1832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FAAH-Inhibitor: PF 3845/ CB1R antagonist: </a:t>
            </a:r>
          </a:p>
          <a:p>
            <a:pPr algn="ctr"/>
            <a:r>
              <a:rPr lang="en-US" dirty="0" err="1" smtClean="0"/>
              <a:t>Rimonabant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77200" y="39624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124700" y="4644188"/>
            <a:ext cx="1943100" cy="1832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Light-dark box/ Novelty induced </a:t>
            </a:r>
            <a:r>
              <a:rPr lang="en-US" dirty="0" err="1" smtClean="0"/>
              <a:t>hypophagia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6725" y="278512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278512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6764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Behavioral testing timeline: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Continue…..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Novelty induced </a:t>
            </a:r>
            <a:r>
              <a:rPr lang="en-US" dirty="0" err="1" smtClean="0"/>
              <a:t>hypophagia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Hypophagia</a:t>
            </a:r>
            <a:r>
              <a:rPr lang="en-US" dirty="0" smtClean="0"/>
              <a:t>: reduction in food intake and eating behavior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743200"/>
            <a:ext cx="40386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Training days: </a:t>
            </a:r>
            <a:r>
              <a:rPr lang="en-US" dirty="0" smtClean="0"/>
              <a:t>1-4 days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Carried out in home cage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Procedure:</a:t>
            </a:r>
            <a:r>
              <a:rPr lang="en-US" dirty="0" smtClean="0"/>
              <a:t> each day 30 min red light</a:t>
            </a:r>
          </a:p>
          <a:p>
            <a:pPr algn="ctr"/>
            <a:r>
              <a:rPr lang="en-US" dirty="0" smtClean="0"/>
              <a:t>Habituation, followed by replacement of water with highly palatable</a:t>
            </a:r>
          </a:p>
          <a:p>
            <a:pPr algn="ctr"/>
            <a:r>
              <a:rPr lang="en-US" dirty="0" smtClean="0"/>
              <a:t>Substance “Ensure” (liquid vanilla)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Parameters:</a:t>
            </a:r>
            <a:r>
              <a:rPr lang="en-US" dirty="0" smtClean="0"/>
              <a:t> Latency to first consumption &amp; total consumption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8680" y="2743200"/>
            <a:ext cx="88392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</a:t>
            </a:r>
          </a:p>
          <a:p>
            <a:pPr algn="ctr"/>
            <a:r>
              <a:rPr lang="en-US" dirty="0" smtClean="0"/>
              <a:t>Shock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8800" y="4267200"/>
            <a:ext cx="762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77000" y="2743200"/>
            <a:ext cx="2575559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Test day:</a:t>
            </a:r>
            <a:r>
              <a:rPr lang="en-US" dirty="0" smtClean="0"/>
              <a:t> 1 day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Procedure:</a:t>
            </a:r>
            <a:r>
              <a:rPr lang="en-US" dirty="0" smtClean="0"/>
              <a:t> 60 min red light habituation</a:t>
            </a:r>
          </a:p>
          <a:p>
            <a:pPr algn="ctr"/>
            <a:r>
              <a:rPr lang="en-US" dirty="0" smtClean="0"/>
              <a:t>In home cage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Novelty test:</a:t>
            </a:r>
            <a:r>
              <a:rPr lang="en-US" dirty="0" smtClean="0"/>
              <a:t> mice transferred to the new cage in a brightly lit room with 30 min access to “ensure”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Parameters:</a:t>
            </a:r>
            <a:r>
              <a:rPr lang="en-US" dirty="0" smtClean="0"/>
              <a:t> latency &amp; total consumption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886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 </a:t>
            </a:r>
            <a:r>
              <a:rPr lang="en-US" b="1" dirty="0" err="1" smtClean="0"/>
              <a:t>hr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FAAH-inhibitor reduces anxiety like behaviors; the effect reversed by CB1R antagonism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6"/>
          <a:stretch/>
        </p:blipFill>
        <p:spPr>
          <a:xfrm>
            <a:off x="238677" y="1600200"/>
            <a:ext cx="4016647" cy="3124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0"/>
          <a:stretch/>
        </p:blipFill>
        <p:spPr>
          <a:xfrm>
            <a:off x="4724400" y="2895600"/>
            <a:ext cx="4020658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Stress reduces whole brain AEA level while FAAH inhibitor increases it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3"/>
          <a:stretch/>
        </p:blipFill>
        <p:spPr>
          <a:xfrm>
            <a:off x="1577964" y="1752600"/>
            <a:ext cx="2994036" cy="3962400"/>
          </a:xfrm>
        </p:spPr>
      </p:pic>
    </p:spTree>
    <p:extLst>
      <p:ext uri="{BB962C8B-B14F-4D97-AF65-F5344CB8AC3E}">
        <p14:creationId xmlns:p14="http://schemas.microsoft.com/office/powerpoint/2010/main" val="1111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Whole brain AEA reduction correlates with increase anxiety in light-dark box test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9"/>
          <a:stretch/>
        </p:blipFill>
        <p:spPr>
          <a:xfrm>
            <a:off x="284246" y="1752600"/>
            <a:ext cx="3949446" cy="2971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1"/>
          <a:stretch/>
        </p:blipFill>
        <p:spPr>
          <a:xfrm>
            <a:off x="4724400" y="2819400"/>
            <a:ext cx="3949446" cy="31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Take home message: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91576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>
                <a:solidFill>
                  <a:schemeClr val="bg1"/>
                </a:solidFill>
              </a:rPr>
              <a:t>THANK YOU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General model illustrating endocannabinoid signaling</a:t>
            </a:r>
            <a:endParaRPr lang="en-US" sz="3200" b="1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715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Interactions between stress and endocannabinoid system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33657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743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990599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Lee et al., 2015: disruption of </a:t>
            </a:r>
            <a:r>
              <a:rPr lang="en-US" sz="3200" b="1" dirty="0" err="1" smtClean="0"/>
              <a:t>peri</a:t>
            </a:r>
            <a:r>
              <a:rPr lang="en-US" sz="3200" b="1" dirty="0" smtClean="0"/>
              <a:t>-adolescent </a:t>
            </a:r>
            <a:r>
              <a:rPr lang="en-US" sz="3200" b="1" dirty="0" err="1" smtClean="0"/>
              <a:t>eCB</a:t>
            </a:r>
            <a:r>
              <a:rPr lang="en-US" sz="3200" b="1" dirty="0" smtClean="0"/>
              <a:t> signaling modulates adult neuroendocrine and behavioral responses in male rats</a:t>
            </a:r>
            <a:br>
              <a:rPr lang="en-US" sz="3200" b="1" dirty="0" smtClean="0"/>
            </a:br>
            <a:r>
              <a:rPr lang="en-US" sz="3200" dirty="0" smtClean="0"/>
              <a:t>Experimental timeline: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38" y="2286001"/>
            <a:ext cx="8594725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04614" y="2819400"/>
            <a:ext cx="3152985" cy="1018515"/>
          </a:xfrm>
          <a:custGeom>
            <a:avLst/>
            <a:gdLst>
              <a:gd name="connsiteX0" fmla="*/ 45590 w 3581025"/>
              <a:gd name="connsiteY0" fmla="*/ 896847 h 1012057"/>
              <a:gd name="connsiteX1" fmla="*/ 450036 w 3581025"/>
              <a:gd name="connsiteY1" fmla="*/ 31 h 1012057"/>
              <a:gd name="connsiteX2" fmla="*/ 3289951 w 3581025"/>
              <a:gd name="connsiteY2" fmla="*/ 923224 h 1012057"/>
              <a:gd name="connsiteX3" fmla="*/ 3342705 w 3581025"/>
              <a:gd name="connsiteY3" fmla="*/ 923224 h 101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025" h="1012057">
                <a:moveTo>
                  <a:pt x="45590" y="896847"/>
                </a:moveTo>
                <a:cubicBezTo>
                  <a:pt x="-22551" y="446241"/>
                  <a:pt x="-90691" y="-4365"/>
                  <a:pt x="450036" y="31"/>
                </a:cubicBezTo>
                <a:cubicBezTo>
                  <a:pt x="990763" y="4427"/>
                  <a:pt x="2807840" y="769359"/>
                  <a:pt x="3289951" y="923224"/>
                </a:cubicBezTo>
                <a:cubicBezTo>
                  <a:pt x="3772062" y="1077089"/>
                  <a:pt x="3557383" y="1000156"/>
                  <a:pt x="3342705" y="923224"/>
                </a:cubicBez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38200" y="28956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615" y="3048000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PND 30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638800" y="4267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6630" y="4265774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 days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19030" y="3456801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PND 70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Stress coping behavior following</a:t>
            </a:r>
            <a:r>
              <a:rPr lang="en-US" b="1" dirty="0"/>
              <a:t> </a:t>
            </a:r>
            <a:r>
              <a:rPr lang="en-US" b="1" dirty="0" err="1"/>
              <a:t>peri</a:t>
            </a:r>
            <a:r>
              <a:rPr lang="en-US" b="1" dirty="0"/>
              <a:t>-adolescent</a:t>
            </a:r>
            <a:r>
              <a:rPr lang="en-US" b="1" dirty="0" smtClean="0"/>
              <a:t> CB1R antagonism (Forced swim test)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86886"/>
            <a:ext cx="8594725" cy="514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Risk assessment behavior following </a:t>
            </a:r>
            <a:r>
              <a:rPr lang="en-US" b="1" dirty="0" err="1" smtClean="0"/>
              <a:t>peri</a:t>
            </a:r>
            <a:r>
              <a:rPr lang="en-US" b="1" dirty="0" smtClean="0"/>
              <a:t>-adolescent CB1R antagonism (on EPM test)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8575"/>
            <a:ext cx="86106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Effects of </a:t>
            </a:r>
            <a:r>
              <a:rPr lang="en-US" sz="3200" b="1" dirty="0" err="1" smtClean="0"/>
              <a:t>eCBS</a:t>
            </a:r>
            <a:r>
              <a:rPr lang="en-US" sz="3200" b="1" dirty="0" smtClean="0"/>
              <a:t> on HPA axis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98348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CB1 receptors are </a:t>
            </a:r>
            <a:r>
              <a:rPr lang="en-US" dirty="0" err="1"/>
              <a:t>localised</a:t>
            </a:r>
            <a:r>
              <a:rPr lang="en-US" dirty="0"/>
              <a:t> in the PVN of the hypothalamus as well as in limbic structures involved in the regulation of the stress </a:t>
            </a:r>
            <a:r>
              <a:rPr lang="en-US" dirty="0" smtClean="0"/>
              <a:t>response</a:t>
            </a:r>
          </a:p>
          <a:p>
            <a:endParaRPr lang="en-US" dirty="0" smtClean="0"/>
          </a:p>
          <a:p>
            <a:r>
              <a:rPr lang="en-US" dirty="0" smtClean="0"/>
              <a:t>Moreover</a:t>
            </a:r>
            <a:r>
              <a:rPr lang="en-US" dirty="0"/>
              <a:t>, CB1 are present in the human pituitary, particularly in </a:t>
            </a:r>
            <a:r>
              <a:rPr lang="en-US" dirty="0" err="1"/>
              <a:t>corticotroph</a:t>
            </a:r>
            <a:r>
              <a:rPr lang="en-US" dirty="0"/>
              <a:t> cells and in the adrenal </a:t>
            </a:r>
            <a:r>
              <a:rPr lang="en-US" dirty="0" smtClean="0"/>
              <a:t>glands</a:t>
            </a:r>
          </a:p>
          <a:p>
            <a:endParaRPr lang="en-US" dirty="0"/>
          </a:p>
          <a:p>
            <a:r>
              <a:rPr lang="en-US" dirty="0" smtClean="0"/>
              <a:t>Depending on dose and mechanism of action (agonist/antagonist), </a:t>
            </a:r>
            <a:r>
              <a:rPr lang="en-US" dirty="0" err="1" smtClean="0"/>
              <a:t>eCBs</a:t>
            </a:r>
            <a:r>
              <a:rPr lang="en-US" dirty="0" smtClean="0"/>
              <a:t> increase or decrease HPA axis function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90051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Effect of </a:t>
            </a:r>
            <a:r>
              <a:rPr lang="en-US" b="1" dirty="0" err="1" smtClean="0"/>
              <a:t>peri</a:t>
            </a:r>
            <a:r>
              <a:rPr lang="en-US" b="1" dirty="0" smtClean="0"/>
              <a:t>-adolescent CB1R antagonism on HPA axis (plasma ACTH levels)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7"/>
          <a:stretch/>
        </p:blipFill>
        <p:spPr bwMode="auto">
          <a:xfrm>
            <a:off x="274638" y="1981200"/>
            <a:ext cx="8594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 of </a:t>
            </a:r>
            <a:r>
              <a:rPr lang="en-US" b="1" dirty="0" err="1"/>
              <a:t>peri</a:t>
            </a:r>
            <a:r>
              <a:rPr lang="en-US" b="1" dirty="0"/>
              <a:t>-adolescent CB1R antagonism on HPA axis (plasma </a:t>
            </a:r>
            <a:r>
              <a:rPr lang="en-US" b="1" dirty="0" smtClean="0"/>
              <a:t>corticosterone </a:t>
            </a:r>
            <a:r>
              <a:rPr lang="en-US" b="1" dirty="0"/>
              <a:t>levels)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9"/>
          <a:stretch/>
        </p:blipFill>
        <p:spPr bwMode="auto">
          <a:xfrm>
            <a:off x="304800" y="1981200"/>
            <a:ext cx="8594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645</TotalTime>
  <Words>446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Candara</vt:lpstr>
      <vt:lpstr>Tahoma</vt:lpstr>
      <vt:lpstr>Tunga</vt:lpstr>
      <vt:lpstr>Soho</vt:lpstr>
      <vt:lpstr>Endocannabinoid &amp; Stress system interactions</vt:lpstr>
      <vt:lpstr>General model illustrating endocannabinoid signaling</vt:lpstr>
      <vt:lpstr>Interactions between stress and endocannabinoid system</vt:lpstr>
      <vt:lpstr>Lee et al., 2015: disruption of peri-adolescent eCB signaling modulates adult neuroendocrine and behavioral responses in male rats Experimental timeline:</vt:lpstr>
      <vt:lpstr>Stress coping behavior following peri-adolescent CB1R antagonism (Forced swim test)</vt:lpstr>
      <vt:lpstr>Risk assessment behavior following peri-adolescent CB1R antagonism (on EPM test)</vt:lpstr>
      <vt:lpstr>Effects of eCBS on HPA axis</vt:lpstr>
      <vt:lpstr>Effect of peri-adolescent CB1R antagonism on HPA axis (plasma ACTH levels)</vt:lpstr>
      <vt:lpstr>Effect of peri-adolescent CB1R antagonism on HPA axis (plasma corticosterone levels)</vt:lpstr>
      <vt:lpstr>Effect of peri-adolescent CB1R antagonism on eCB system content (AEA &amp; 2-AG)</vt:lpstr>
      <vt:lpstr>Take home message:</vt:lpstr>
      <vt:lpstr>Adult CB1R expression &amp; binding affinity following peri-adolescent CB1R antagonism</vt:lpstr>
      <vt:lpstr>Bluett et al., 2014: Central AEA augmentation reverses anxiety like behavior </vt:lpstr>
      <vt:lpstr>Continue…..</vt:lpstr>
      <vt:lpstr>FAAH-inhibitor reduces anxiety like behaviors; the effect reversed by CB1R antagonism</vt:lpstr>
      <vt:lpstr>Stress reduces whole brain AEA level while FAAH inhibitor increases it</vt:lpstr>
      <vt:lpstr>Whole brain AEA reduction correlates with increase anxiety in light-dark box test</vt:lpstr>
      <vt:lpstr>Take home message: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Solanki, Rajeshwari Rasiklal</dc:creator>
  <cp:lastModifiedBy>Solanki, Rajeshwari Rasiklal</cp:lastModifiedBy>
  <cp:revision>61</cp:revision>
  <dcterms:created xsi:type="dcterms:W3CDTF">2006-08-16T00:00:00Z</dcterms:created>
  <dcterms:modified xsi:type="dcterms:W3CDTF">2015-09-25T11:49:28Z</dcterms:modified>
</cp:coreProperties>
</file>