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24384000" cy="13716000"/>
  <p:notesSz cx="6858000" cy="9144000"/>
  <p:defaultTextStyle>
    <a:lvl1pPr>
      <a:defRPr sz="6400">
        <a:latin typeface="Times Roman"/>
        <a:ea typeface="Times Roman"/>
        <a:cs typeface="Times Roman"/>
        <a:sym typeface="Times Roman"/>
      </a:defRPr>
    </a:lvl1pPr>
    <a:lvl2pPr indent="457200">
      <a:defRPr sz="6400">
        <a:latin typeface="Times Roman"/>
        <a:ea typeface="Times Roman"/>
        <a:cs typeface="Times Roman"/>
        <a:sym typeface="Times Roman"/>
      </a:defRPr>
    </a:lvl2pPr>
    <a:lvl3pPr indent="914400">
      <a:defRPr sz="6400">
        <a:latin typeface="Times Roman"/>
        <a:ea typeface="Times Roman"/>
        <a:cs typeface="Times Roman"/>
        <a:sym typeface="Times Roman"/>
      </a:defRPr>
    </a:lvl3pPr>
    <a:lvl4pPr indent="1371600">
      <a:defRPr sz="6400">
        <a:latin typeface="Times Roman"/>
        <a:ea typeface="Times Roman"/>
        <a:cs typeface="Times Roman"/>
        <a:sym typeface="Times Roman"/>
      </a:defRPr>
    </a:lvl4pPr>
    <a:lvl5pPr indent="1828800">
      <a:defRPr sz="6400">
        <a:latin typeface="Times Roman"/>
        <a:ea typeface="Times Roman"/>
        <a:cs typeface="Times Roman"/>
        <a:sym typeface="Times Roman"/>
      </a:defRPr>
    </a:lvl5pPr>
    <a:lvl6pPr>
      <a:defRPr sz="6400">
        <a:latin typeface="Times Roman"/>
        <a:ea typeface="Times Roman"/>
        <a:cs typeface="Times Roman"/>
        <a:sym typeface="Times Roman"/>
      </a:defRPr>
    </a:lvl6pPr>
    <a:lvl7pPr>
      <a:defRPr sz="6400">
        <a:latin typeface="Times Roman"/>
        <a:ea typeface="Times Roman"/>
        <a:cs typeface="Times Roman"/>
        <a:sym typeface="Times Roman"/>
      </a:defRPr>
    </a:lvl7pPr>
    <a:lvl8pPr>
      <a:defRPr sz="6400">
        <a:latin typeface="Times Roman"/>
        <a:ea typeface="Times Roman"/>
        <a:cs typeface="Times Roman"/>
        <a:sym typeface="Times Roman"/>
      </a:defRPr>
    </a:lvl8pPr>
    <a:lvl9pPr>
      <a:defRPr sz="6400">
        <a:latin typeface="Times Roman"/>
        <a:ea typeface="Times Roman"/>
        <a:cs typeface="Times Roman"/>
        <a:sym typeface="Times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imes Roman"/>
          <a:ea typeface="Times Roman"/>
          <a:cs typeface="Times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Times Roman"/>
          <a:ea typeface="Times Roman"/>
          <a:cs typeface="Times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Times Roman"/>
          <a:ea typeface="Times Roman"/>
          <a:cs typeface="Times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Times Roman"/>
          <a:ea typeface="Times Roman"/>
          <a:cs typeface="Times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imes Roman"/>
          <a:ea typeface="Times Roman"/>
          <a:cs typeface="Times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Roman"/>
          <a:ea typeface="Times Roman"/>
          <a:cs typeface="Times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Times Roman"/>
          <a:ea typeface="Times Roman"/>
          <a:cs typeface="Times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Roman"/>
          <a:ea typeface="Times Roman"/>
          <a:cs typeface="Times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imes Roman"/>
          <a:ea typeface="Times Roman"/>
          <a:cs typeface="Times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Times Roman"/>
          <a:ea typeface="Times Roman"/>
          <a:cs typeface="Times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Times Roman"/>
          <a:ea typeface="Times Roman"/>
          <a:cs typeface="Times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Times Roman"/>
          <a:ea typeface="Times Roman"/>
          <a:cs typeface="Times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imes Roman"/>
          <a:ea typeface="Times Roman"/>
          <a:cs typeface="Times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Roman"/>
          <a:ea typeface="Times Roman"/>
          <a:cs typeface="Times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Times Roman"/>
          <a:ea typeface="Times Roman"/>
          <a:cs typeface="Times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Roman"/>
          <a:ea typeface="Times Roman"/>
          <a:cs typeface="Times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imes Roman"/>
          <a:ea typeface="Times Roman"/>
          <a:cs typeface="Times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imes Roman"/>
          <a:ea typeface="Times Roman"/>
          <a:cs typeface="Times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Times Roman"/>
          <a:ea typeface="Times Roman"/>
          <a:cs typeface="Times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Times Roman"/>
          <a:ea typeface="Times Roman"/>
          <a:cs typeface="Times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Times Roman"/>
          <a:ea typeface="Times Roman"/>
          <a:cs typeface="Times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Roman"/>
          <a:ea typeface="Times Roman"/>
          <a:cs typeface="Times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imes Roman"/>
          <a:ea typeface="Times Roman"/>
          <a:cs typeface="Times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imes Roman"/>
          <a:ea typeface="Times Roman"/>
          <a:cs typeface="Times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8" y="-22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69682215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6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6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6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6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6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6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6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6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6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t>add figure about sea metabolism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t>add figure about sea metabolism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t>add figure about sea metabolism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20" name="Shape 3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animal groups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0" name="Shape 3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C57BL/6J is the most widely used inbred strain and the first to have its genome sequenced. Although this strain is refractory to many tumors, it is a permissive background for maximal expression of most mutations. C57BL/6J mice are resistant to audiogenic seizures, have a relatively low bone density, and develop age related hearing loss. They are also susceptible to diet-induced obesity, type 2 diabetes, and atherosclerosis. Macrophages from this strain are resistant to the effects of anthrax lethal toxin.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797979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314450" indent="-857250">
              <a:lnSpc>
                <a:spcPct val="120000"/>
              </a:lnSpc>
              <a:buChar char="–"/>
              <a:defRPr sz="3600"/>
            </a:lvl2pPr>
            <a:lvl3pPr marL="1714500" indent="-800100">
              <a:defRPr sz="2400"/>
            </a:lvl3pPr>
            <a:lvl4pPr marL="2331720" indent="-960120">
              <a:buChar char="–"/>
            </a:lvl4pPr>
          </a:lstStyle>
          <a:p>
            <a:pPr lvl="0">
              <a:defRPr sz="1800"/>
            </a:pPr>
            <a:r>
              <a:rPr sz="48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4800"/>
              <a:t>Body Level Four</a:t>
            </a:r>
          </a:p>
          <a:p>
            <a:pPr lvl="4">
              <a:defRPr sz="1800"/>
            </a:pPr>
            <a:r>
              <a:rPr sz="4800"/>
              <a:t>Body Level Five</a:t>
            </a:r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r.jpeg" descr="ba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785" y="12832474"/>
            <a:ext cx="24477570" cy="101140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587499" y="210739"/>
            <a:ext cx="21209002" cy="3016252"/>
          </a:xfrm>
          <a:prstGeom prst="rect">
            <a:avLst/>
          </a:prstGeom>
        </p:spPr>
        <p:txBody>
          <a:bodyPr lIns="91438" tIns="91438" rIns="91438" bIns="91438"/>
          <a:lstStyle>
            <a:lvl1pPr>
              <a:defRPr sz="7200">
                <a:solidFill>
                  <a:srgbClr val="6F6D5D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6F6D5D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862028" y="3200400"/>
            <a:ext cx="16459202" cy="10515600"/>
          </a:xfrm>
          <a:prstGeom prst="rect">
            <a:avLst/>
          </a:prstGeom>
        </p:spPr>
        <p:txBody>
          <a:bodyPr lIns="91438" tIns="91438" rIns="91438" bIns="91438" numCol="1" spcCol="38100"/>
          <a:lstStyle>
            <a:lvl1pPr marL="642937" indent="-642937">
              <a:buChar char="»"/>
              <a:defRPr sz="6000">
                <a:latin typeface="Times Roman"/>
                <a:ea typeface="Times Roman"/>
                <a:cs typeface="Times Roman"/>
                <a:sym typeface="Times Roman"/>
              </a:defRPr>
            </a:lvl1pPr>
            <a:lvl2pPr marL="1069520" indent="-612321">
              <a:buChar char="–"/>
              <a:defRPr sz="6000">
                <a:latin typeface="Times Roman"/>
                <a:ea typeface="Times Roman"/>
                <a:cs typeface="Times Roman"/>
                <a:sym typeface="Times Roman"/>
              </a:defRPr>
            </a:lvl2pPr>
            <a:lvl3pPr marL="1485900" indent="-571500">
              <a:defRPr sz="6000">
                <a:latin typeface="Times Roman"/>
                <a:ea typeface="Times Roman"/>
                <a:cs typeface="Times Roman"/>
                <a:sym typeface="Times Roman"/>
              </a:defRPr>
            </a:lvl3pPr>
            <a:lvl4pPr marL="2057400" indent="-685800">
              <a:buChar char="–"/>
              <a:defRPr sz="6000">
                <a:latin typeface="Times Roman"/>
                <a:ea typeface="Times Roman"/>
                <a:cs typeface="Times Roman"/>
                <a:sym typeface="Times Roman"/>
              </a:defRPr>
            </a:lvl4pPr>
            <a:lvl5pPr marL="2590800" indent="-762000">
              <a:buChar char="»"/>
              <a:defRPr sz="6000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 lvl="0">
              <a:defRPr sz="1800"/>
            </a:pPr>
            <a:r>
              <a:rPr sz="6000"/>
              <a:t>Body Level One</a:t>
            </a:r>
          </a:p>
          <a:p>
            <a:pPr lvl="1">
              <a:defRPr sz="1800"/>
            </a:pPr>
            <a:r>
              <a:rPr sz="6000"/>
              <a:t>Body Level Two</a:t>
            </a:r>
          </a:p>
          <a:p>
            <a:pPr lvl="2">
              <a:defRPr sz="1800"/>
            </a:pPr>
            <a:r>
              <a:rPr sz="6000"/>
              <a:t>Body Level Three</a:t>
            </a:r>
          </a:p>
          <a:p>
            <a:pPr lvl="3">
              <a:defRPr sz="1800"/>
            </a:pPr>
            <a:r>
              <a:rPr sz="6000"/>
              <a:t>Body Level Four</a:t>
            </a:r>
          </a:p>
          <a:p>
            <a:pPr lvl="4">
              <a:defRPr sz="1800"/>
            </a:pPr>
            <a:r>
              <a:rPr sz="6000"/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19431000" y="74979"/>
            <a:ext cx="4267200" cy="584199"/>
          </a:xfrm>
          <a:prstGeom prst="rect">
            <a:avLst/>
          </a:prstGeom>
        </p:spPr>
        <p:txBody>
          <a:bodyPr lIns="91438" tIns="91438" rIns="91438" bIns="91438"/>
          <a:lstStyle>
            <a:lvl1pPr>
              <a:defRPr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ar.jpeg" descr="ba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785" y="12832474"/>
            <a:ext cx="24477570" cy="1011402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587499" y="210739"/>
            <a:ext cx="21209002" cy="3016252"/>
          </a:xfrm>
          <a:prstGeom prst="rect">
            <a:avLst/>
          </a:prstGeom>
        </p:spPr>
        <p:txBody>
          <a:bodyPr lIns="91438" tIns="91438" rIns="91438" bIns="91438"/>
          <a:lstStyle>
            <a:lvl1pPr>
              <a:defRPr sz="7200">
                <a:solidFill>
                  <a:srgbClr val="6F6D5D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6F6D5D"/>
                </a:solidFill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862028" y="3200400"/>
            <a:ext cx="16459202" cy="10515600"/>
          </a:xfrm>
          <a:prstGeom prst="rect">
            <a:avLst/>
          </a:prstGeom>
        </p:spPr>
        <p:txBody>
          <a:bodyPr lIns="91438" tIns="91438" rIns="91438" bIns="91438" numCol="1" spcCol="38100"/>
          <a:lstStyle>
            <a:lvl1pPr marL="642937" indent="-642937">
              <a:buChar char="»"/>
              <a:defRPr sz="6000">
                <a:latin typeface="Times Roman"/>
                <a:ea typeface="Times Roman"/>
                <a:cs typeface="Times Roman"/>
                <a:sym typeface="Times Roman"/>
              </a:defRPr>
            </a:lvl1pPr>
            <a:lvl2pPr marL="1069520" indent="-612321">
              <a:buChar char="–"/>
              <a:defRPr sz="6000">
                <a:latin typeface="Times Roman"/>
                <a:ea typeface="Times Roman"/>
                <a:cs typeface="Times Roman"/>
                <a:sym typeface="Times Roman"/>
              </a:defRPr>
            </a:lvl2pPr>
            <a:lvl3pPr marL="1485900" indent="-571500">
              <a:defRPr sz="6000">
                <a:latin typeface="Times Roman"/>
                <a:ea typeface="Times Roman"/>
                <a:cs typeface="Times Roman"/>
                <a:sym typeface="Times Roman"/>
              </a:defRPr>
            </a:lvl3pPr>
            <a:lvl4pPr marL="2057400" indent="-685800">
              <a:buChar char="–"/>
              <a:defRPr sz="6000">
                <a:latin typeface="Times Roman"/>
                <a:ea typeface="Times Roman"/>
                <a:cs typeface="Times Roman"/>
                <a:sym typeface="Times Roman"/>
              </a:defRPr>
            </a:lvl4pPr>
            <a:lvl5pPr marL="2590800" indent="-762000">
              <a:buChar char="»"/>
              <a:defRPr sz="6000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 lvl="0">
              <a:defRPr sz="1800"/>
            </a:pPr>
            <a:r>
              <a:rPr sz="6000"/>
              <a:t>Body Level One</a:t>
            </a:r>
          </a:p>
          <a:p>
            <a:pPr lvl="1">
              <a:defRPr sz="1800"/>
            </a:pPr>
            <a:r>
              <a:rPr sz="6000"/>
              <a:t>Body Level Two</a:t>
            </a:r>
          </a:p>
          <a:p>
            <a:pPr lvl="2">
              <a:defRPr sz="1800"/>
            </a:pPr>
            <a:r>
              <a:rPr sz="6000"/>
              <a:t>Body Level Three</a:t>
            </a:r>
          </a:p>
          <a:p>
            <a:pPr lvl="3">
              <a:defRPr sz="1800"/>
            </a:pPr>
            <a:r>
              <a:rPr sz="6000"/>
              <a:t>Body Level Four</a:t>
            </a:r>
          </a:p>
          <a:p>
            <a:pPr lvl="4">
              <a:defRPr sz="1800"/>
            </a:pPr>
            <a:r>
              <a:rPr sz="6000"/>
              <a:t>Body Level Five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19431000" y="74979"/>
            <a:ext cx="4267200" cy="584199"/>
          </a:xfrm>
          <a:prstGeom prst="rect">
            <a:avLst/>
          </a:prstGeom>
        </p:spPr>
        <p:txBody>
          <a:bodyPr lIns="91438" tIns="91438" rIns="91438" bIns="91438"/>
          <a:lstStyle>
            <a:lvl1pPr>
              <a:defRPr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r.jpeg" descr="bar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1" y="12962466"/>
            <a:ext cx="24384001" cy="75353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219199" y="184149"/>
            <a:ext cx="21945601" cy="30162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797979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219199" y="3200399"/>
            <a:ext cx="21945601" cy="976206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numCol="2" spcCol="1097280"/>
          <a:lstStyle>
            <a:lvl2pPr marL="1314450" indent="-857250">
              <a:lnSpc>
                <a:spcPct val="120000"/>
              </a:lnSpc>
              <a:buChar char="–"/>
              <a:defRPr sz="3600"/>
            </a:lvl2pPr>
            <a:lvl3pPr marL="1714500" indent="-800100">
              <a:defRPr sz="2400"/>
            </a:lvl3pPr>
            <a:lvl4pPr marL="2331720" indent="-960120">
              <a:buChar char="–"/>
            </a:lvl4pPr>
          </a:lstStyle>
          <a:p>
            <a:pPr lvl="0">
              <a:defRPr sz="1800"/>
            </a:pPr>
            <a:r>
              <a:rPr sz="48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4800"/>
              <a:t>Body Level Four</a:t>
            </a:r>
          </a:p>
          <a:p>
            <a:pPr lvl="4">
              <a:defRPr sz="1800"/>
            </a:pPr>
            <a:r>
              <a:rPr sz="48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7475200" y="12344399"/>
            <a:ext cx="5689600" cy="736601"/>
          </a:xfrm>
          <a:prstGeom prst="rect">
            <a:avLst/>
          </a:prstGeom>
          <a:ln w="25400">
            <a:miter lim="400000"/>
          </a:ln>
        </p:spPr>
        <p:txBody>
          <a:bodyPr lIns="0" tIns="0" rIns="0" bIns="0" anchor="ctr">
            <a:spAutoFit/>
          </a:bodyPr>
          <a:lstStyle>
            <a:lvl1pPr algn="r">
              <a:defRPr sz="3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algn="ctr">
        <a:defRPr sz="6000">
          <a:solidFill>
            <a:srgbClr val="797979"/>
          </a:solidFill>
          <a:latin typeface="Adobe Caslon Pro"/>
          <a:ea typeface="Adobe Caslon Pro"/>
          <a:cs typeface="Adobe Caslon Pro"/>
          <a:sym typeface="Adobe Caslon Pro"/>
        </a:defRPr>
      </a:lvl1pPr>
      <a:lvl2pPr algn="ctr">
        <a:defRPr sz="6000">
          <a:solidFill>
            <a:srgbClr val="797979"/>
          </a:solidFill>
          <a:latin typeface="Adobe Caslon Pro"/>
          <a:ea typeface="Adobe Caslon Pro"/>
          <a:cs typeface="Adobe Caslon Pro"/>
          <a:sym typeface="Adobe Caslon Pro"/>
        </a:defRPr>
      </a:lvl2pPr>
      <a:lvl3pPr algn="ctr">
        <a:defRPr sz="6000">
          <a:solidFill>
            <a:srgbClr val="797979"/>
          </a:solidFill>
          <a:latin typeface="Adobe Caslon Pro"/>
          <a:ea typeface="Adobe Caslon Pro"/>
          <a:cs typeface="Adobe Caslon Pro"/>
          <a:sym typeface="Adobe Caslon Pro"/>
        </a:defRPr>
      </a:lvl3pPr>
      <a:lvl4pPr algn="ctr">
        <a:defRPr sz="6000">
          <a:solidFill>
            <a:srgbClr val="797979"/>
          </a:solidFill>
          <a:latin typeface="Adobe Caslon Pro"/>
          <a:ea typeface="Adobe Caslon Pro"/>
          <a:cs typeface="Adobe Caslon Pro"/>
          <a:sym typeface="Adobe Caslon Pro"/>
        </a:defRPr>
      </a:lvl4pPr>
      <a:lvl5pPr algn="ctr">
        <a:defRPr sz="6000">
          <a:solidFill>
            <a:srgbClr val="797979"/>
          </a:solidFill>
          <a:latin typeface="Adobe Caslon Pro"/>
          <a:ea typeface="Adobe Caslon Pro"/>
          <a:cs typeface="Adobe Caslon Pro"/>
          <a:sym typeface="Adobe Caslon Pro"/>
        </a:defRPr>
      </a:lvl5pPr>
      <a:lvl6pPr indent="457200" algn="ctr">
        <a:defRPr sz="6000">
          <a:solidFill>
            <a:srgbClr val="797979"/>
          </a:solidFill>
          <a:latin typeface="Adobe Caslon Pro"/>
          <a:ea typeface="Adobe Caslon Pro"/>
          <a:cs typeface="Adobe Caslon Pro"/>
          <a:sym typeface="Adobe Caslon Pro"/>
        </a:defRPr>
      </a:lvl6pPr>
      <a:lvl7pPr indent="914400" algn="ctr">
        <a:defRPr sz="6000">
          <a:solidFill>
            <a:srgbClr val="797979"/>
          </a:solidFill>
          <a:latin typeface="Adobe Caslon Pro"/>
          <a:ea typeface="Adobe Caslon Pro"/>
          <a:cs typeface="Adobe Caslon Pro"/>
          <a:sym typeface="Adobe Caslon Pro"/>
        </a:defRPr>
      </a:lvl7pPr>
      <a:lvl8pPr indent="1371600" algn="ctr">
        <a:defRPr sz="6000">
          <a:solidFill>
            <a:srgbClr val="797979"/>
          </a:solidFill>
          <a:latin typeface="Adobe Caslon Pro"/>
          <a:ea typeface="Adobe Caslon Pro"/>
          <a:cs typeface="Adobe Caslon Pro"/>
          <a:sym typeface="Adobe Caslon Pro"/>
        </a:defRPr>
      </a:lvl8pPr>
      <a:lvl9pPr indent="1828800" algn="ctr">
        <a:defRPr sz="6000">
          <a:solidFill>
            <a:srgbClr val="797979"/>
          </a:solidFill>
          <a:latin typeface="Adobe Caslon Pro"/>
          <a:ea typeface="Adobe Caslon Pro"/>
          <a:cs typeface="Adobe Caslon Pro"/>
          <a:sym typeface="Adobe Caslon Pro"/>
        </a:defRPr>
      </a:lvl9pPr>
    </p:titleStyle>
    <p:bodyStyle>
      <a:lvl1pPr marL="481263" indent="-481263">
        <a:spcBef>
          <a:spcPts val="700"/>
        </a:spcBef>
        <a:buSzPct val="100000"/>
        <a:buChar char="•"/>
        <a:defRPr sz="4800">
          <a:latin typeface="Adobe Caslon Pro"/>
          <a:ea typeface="Adobe Caslon Pro"/>
          <a:cs typeface="Adobe Caslon Pro"/>
          <a:sym typeface="Adobe Caslon Pro"/>
        </a:defRPr>
      </a:lvl1pPr>
      <a:lvl2pPr marL="862263" indent="-481263">
        <a:spcBef>
          <a:spcPts val="700"/>
        </a:spcBef>
        <a:buSzPct val="100000"/>
        <a:buChar char="•"/>
        <a:defRPr sz="4800">
          <a:latin typeface="Adobe Caslon Pro"/>
          <a:ea typeface="Adobe Caslon Pro"/>
          <a:cs typeface="Adobe Caslon Pro"/>
          <a:sym typeface="Adobe Caslon Pro"/>
        </a:defRPr>
      </a:lvl2pPr>
      <a:lvl3pPr marL="1243263" indent="-481263">
        <a:spcBef>
          <a:spcPts val="700"/>
        </a:spcBef>
        <a:buSzPct val="100000"/>
        <a:buChar char="•"/>
        <a:defRPr sz="4800">
          <a:latin typeface="Adobe Caslon Pro"/>
          <a:ea typeface="Adobe Caslon Pro"/>
          <a:cs typeface="Adobe Caslon Pro"/>
          <a:sym typeface="Adobe Caslon Pro"/>
        </a:defRPr>
      </a:lvl3pPr>
      <a:lvl4pPr marL="1624263" indent="-481263">
        <a:spcBef>
          <a:spcPts val="700"/>
        </a:spcBef>
        <a:buSzPct val="100000"/>
        <a:buChar char="•"/>
        <a:defRPr sz="4800">
          <a:latin typeface="Adobe Caslon Pro"/>
          <a:ea typeface="Adobe Caslon Pro"/>
          <a:cs typeface="Adobe Caslon Pro"/>
          <a:sym typeface="Adobe Caslon Pro"/>
        </a:defRPr>
      </a:lvl4pPr>
      <a:lvl5pPr marL="2005263" indent="-481263">
        <a:spcBef>
          <a:spcPts val="700"/>
        </a:spcBef>
        <a:buSzPct val="100000"/>
        <a:buChar char="•"/>
        <a:defRPr sz="4800">
          <a:latin typeface="Adobe Caslon Pro"/>
          <a:ea typeface="Adobe Caslon Pro"/>
          <a:cs typeface="Adobe Caslon Pro"/>
          <a:sym typeface="Adobe Caslon Pro"/>
        </a:defRPr>
      </a:lvl5pPr>
      <a:lvl6pPr marL="2386263" indent="-481263">
        <a:spcBef>
          <a:spcPts val="700"/>
        </a:spcBef>
        <a:buSzPct val="100000"/>
        <a:buChar char="•"/>
        <a:defRPr sz="4800">
          <a:latin typeface="Adobe Caslon Pro"/>
          <a:ea typeface="Adobe Caslon Pro"/>
          <a:cs typeface="Adobe Caslon Pro"/>
          <a:sym typeface="Adobe Caslon Pro"/>
        </a:defRPr>
      </a:lvl6pPr>
      <a:lvl7pPr marL="2767263" indent="-481263">
        <a:spcBef>
          <a:spcPts val="700"/>
        </a:spcBef>
        <a:buSzPct val="100000"/>
        <a:buChar char="•"/>
        <a:defRPr sz="4800">
          <a:latin typeface="Adobe Caslon Pro"/>
          <a:ea typeface="Adobe Caslon Pro"/>
          <a:cs typeface="Adobe Caslon Pro"/>
          <a:sym typeface="Adobe Caslon Pro"/>
        </a:defRPr>
      </a:lvl7pPr>
      <a:lvl8pPr marL="3148263" indent="-481263">
        <a:spcBef>
          <a:spcPts val="700"/>
        </a:spcBef>
        <a:buSzPct val="100000"/>
        <a:buChar char="•"/>
        <a:defRPr sz="4800">
          <a:latin typeface="Adobe Caslon Pro"/>
          <a:ea typeface="Adobe Caslon Pro"/>
          <a:cs typeface="Adobe Caslon Pro"/>
          <a:sym typeface="Adobe Caslon Pro"/>
        </a:defRPr>
      </a:lvl8pPr>
      <a:lvl9pPr marL="3529263" indent="-481263">
        <a:spcBef>
          <a:spcPts val="700"/>
        </a:spcBef>
        <a:buSzPct val="100000"/>
        <a:buChar char="•"/>
        <a:defRPr sz="4800">
          <a:latin typeface="Adobe Caslon Pro"/>
          <a:ea typeface="Adobe Caslon Pro"/>
          <a:cs typeface="Adobe Caslon Pro"/>
          <a:sym typeface="Adobe Caslon Pro"/>
        </a:defRPr>
      </a:lvl9pPr>
    </p:bodyStyle>
    <p:otherStyle>
      <a:lvl1pPr algn="r">
        <a:defRPr sz="3200">
          <a:solidFill>
            <a:schemeClr val="tx1"/>
          </a:solidFill>
          <a:latin typeface="+mn-lt"/>
          <a:ea typeface="+mn-ea"/>
          <a:cs typeface="+mn-cs"/>
          <a:sym typeface="Times Roman"/>
        </a:defRPr>
      </a:lvl1pPr>
      <a:lvl2pPr indent="457200" algn="r">
        <a:defRPr sz="3200">
          <a:solidFill>
            <a:schemeClr val="tx1"/>
          </a:solidFill>
          <a:latin typeface="+mn-lt"/>
          <a:ea typeface="+mn-ea"/>
          <a:cs typeface="+mn-cs"/>
          <a:sym typeface="Times Roman"/>
        </a:defRPr>
      </a:lvl2pPr>
      <a:lvl3pPr indent="914400" algn="r">
        <a:defRPr sz="3200">
          <a:solidFill>
            <a:schemeClr val="tx1"/>
          </a:solidFill>
          <a:latin typeface="+mn-lt"/>
          <a:ea typeface="+mn-ea"/>
          <a:cs typeface="+mn-cs"/>
          <a:sym typeface="Times Roman"/>
        </a:defRPr>
      </a:lvl3pPr>
      <a:lvl4pPr indent="1371600" algn="r">
        <a:defRPr sz="3200">
          <a:solidFill>
            <a:schemeClr val="tx1"/>
          </a:solidFill>
          <a:latin typeface="+mn-lt"/>
          <a:ea typeface="+mn-ea"/>
          <a:cs typeface="+mn-cs"/>
          <a:sym typeface="Times Roman"/>
        </a:defRPr>
      </a:lvl4pPr>
      <a:lvl5pPr indent="1828800" algn="r">
        <a:defRPr sz="3200">
          <a:solidFill>
            <a:schemeClr val="tx1"/>
          </a:solidFill>
          <a:latin typeface="+mn-lt"/>
          <a:ea typeface="+mn-ea"/>
          <a:cs typeface="+mn-cs"/>
          <a:sym typeface="Times Roman"/>
        </a:defRPr>
      </a:lvl5pPr>
      <a:lvl6pPr algn="r">
        <a:defRPr sz="3200">
          <a:solidFill>
            <a:schemeClr val="tx1"/>
          </a:solidFill>
          <a:latin typeface="+mn-lt"/>
          <a:ea typeface="+mn-ea"/>
          <a:cs typeface="+mn-cs"/>
          <a:sym typeface="Times Roman"/>
        </a:defRPr>
      </a:lvl6pPr>
      <a:lvl7pPr algn="r">
        <a:defRPr sz="3200">
          <a:solidFill>
            <a:schemeClr val="tx1"/>
          </a:solidFill>
          <a:latin typeface="+mn-lt"/>
          <a:ea typeface="+mn-ea"/>
          <a:cs typeface="+mn-cs"/>
          <a:sym typeface="Times Roman"/>
        </a:defRPr>
      </a:lvl7pPr>
      <a:lvl8pPr algn="r">
        <a:defRPr sz="3200">
          <a:solidFill>
            <a:schemeClr val="tx1"/>
          </a:solidFill>
          <a:latin typeface="+mn-lt"/>
          <a:ea typeface="+mn-ea"/>
          <a:cs typeface="+mn-cs"/>
          <a:sym typeface="Times Roman"/>
        </a:defRPr>
      </a:lvl8pPr>
      <a:lvl9pPr algn="r">
        <a:defRPr sz="3200">
          <a:solidFill>
            <a:schemeClr val="tx1"/>
          </a:solidFill>
          <a:latin typeface="+mn-lt"/>
          <a:ea typeface="+mn-ea"/>
          <a:cs typeface="+mn-cs"/>
          <a:sym typeface="Times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943518" y="8144976"/>
            <a:ext cx="22860001" cy="43891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 defTabSz="1219200">
              <a:spcBef>
                <a:spcPts val="3300"/>
              </a:spcBef>
              <a:defRPr sz="14800">
                <a:solidFill>
                  <a:srgbClr val="FFFFFF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800">
                <a:solidFill>
                  <a:srgbClr val="FFFFFF"/>
                </a:solidFill>
              </a:rPr>
              <a:t>Pain, Stress and Endocannabinoids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9305648" y="821981"/>
            <a:ext cx="5055355" cy="13360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7200"/>
            </a:lvl1pPr>
          </a:lstStyle>
          <a:p>
            <a:pPr lvl="0">
              <a:defRPr sz="1800"/>
            </a:pPr>
            <a:r>
              <a:rPr sz="7200"/>
              <a:t>Experiment I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/>
          <a:lstStyle/>
          <a:p>
            <a:pPr lvl="0">
              <a:defRPr sz="1800"/>
            </a:pPr>
            <a:fld id="{86CB4B4D-7CA3-9044-876B-883B54F8677D}" type="slidenum">
              <a:rPr sz="3200"/>
              <a:t>10</a:t>
            </a:fld>
            <a:endParaRPr sz="320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797979"/>
                </a:solidFill>
              </a:rPr>
              <a:t>I. Injection of formalin increases nociceptive behavior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3200"/>
              <a:t>11</a:t>
            </a:fld>
            <a:endParaRPr sz="3200"/>
          </a:p>
        </p:txBody>
      </p:sp>
      <p:pic>
        <p:nvPicPr>
          <p:cNvPr id="79" name="Screen Shot 2015-10-08 at 11.31.46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71966" y="3733733"/>
            <a:ext cx="11289405" cy="869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Screen Shot 2015-10-08 at 11.30.49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957" y="2892284"/>
            <a:ext cx="11979349" cy="9198428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14894092" y="3182087"/>
            <a:ext cx="7766000" cy="1059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6400"/>
              <a:t>over entire 30 min trial</a:t>
            </a:r>
          </a:p>
        </p:txBody>
      </p:sp>
      <p:sp>
        <p:nvSpPr>
          <p:cNvPr id="82" name="Shape 82"/>
          <p:cNvSpPr/>
          <p:nvPr/>
        </p:nvSpPr>
        <p:spPr>
          <a:xfrm>
            <a:off x="9289060" y="2728766"/>
            <a:ext cx="2903669" cy="19355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83" name="Shape 83"/>
          <p:cNvSpPr/>
          <p:nvPr/>
        </p:nvSpPr>
        <p:spPr>
          <a:xfrm>
            <a:off x="11904910" y="3238840"/>
            <a:ext cx="1633038" cy="91984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84" name="Shape 84"/>
          <p:cNvSpPr/>
          <p:nvPr/>
        </p:nvSpPr>
        <p:spPr>
          <a:xfrm rot="16200000">
            <a:off x="11099096" y="7652173"/>
            <a:ext cx="4404260" cy="8585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feel more painful</a:t>
            </a:r>
          </a:p>
        </p:txBody>
      </p:sp>
      <p:sp>
        <p:nvSpPr>
          <p:cNvPr id="85" name="Shape 85"/>
          <p:cNvSpPr/>
          <p:nvPr/>
        </p:nvSpPr>
        <p:spPr>
          <a:xfrm>
            <a:off x="15057220" y="4001155"/>
            <a:ext cx="1633038" cy="9090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86" name="Shape 86"/>
          <p:cNvSpPr/>
          <p:nvPr/>
        </p:nvSpPr>
        <p:spPr>
          <a:xfrm>
            <a:off x="264497" y="3744007"/>
            <a:ext cx="1633038" cy="91984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87" name="Shape 87"/>
          <p:cNvSpPr/>
          <p:nvPr/>
        </p:nvSpPr>
        <p:spPr>
          <a:xfrm>
            <a:off x="2448707" y="3242012"/>
            <a:ext cx="1633039" cy="9090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88" name="Shape 88"/>
          <p:cNvSpPr/>
          <p:nvPr/>
        </p:nvSpPr>
        <p:spPr>
          <a:xfrm rot="16200000">
            <a:off x="-733855" y="7408793"/>
            <a:ext cx="4404259" cy="858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feel more painful</a:t>
            </a:r>
          </a:p>
        </p:txBody>
      </p:sp>
      <p:sp>
        <p:nvSpPr>
          <p:cNvPr id="89" name="Shape 89"/>
          <p:cNvSpPr/>
          <p:nvPr/>
        </p:nvSpPr>
        <p:spPr>
          <a:xfrm flipV="1">
            <a:off x="12460341" y="6325423"/>
            <a:ext cx="1" cy="3025261"/>
          </a:xfrm>
          <a:prstGeom prst="line">
            <a:avLst/>
          </a:prstGeom>
          <a:ln w="1524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90" name="Shape 90"/>
          <p:cNvSpPr/>
          <p:nvPr/>
        </p:nvSpPr>
        <p:spPr>
          <a:xfrm flipV="1">
            <a:off x="495716" y="6322996"/>
            <a:ext cx="1" cy="3025262"/>
          </a:xfrm>
          <a:prstGeom prst="line">
            <a:avLst/>
          </a:prstGeom>
          <a:ln w="1524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1243841" y="3166961"/>
            <a:ext cx="5343856" cy="10591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6400"/>
              <a:t>each time point</a:t>
            </a:r>
          </a:p>
        </p:txBody>
      </p:sp>
      <p:sp>
        <p:nvSpPr>
          <p:cNvPr id="92" name="Shape 92"/>
          <p:cNvSpPr/>
          <p:nvPr/>
        </p:nvSpPr>
        <p:spPr>
          <a:xfrm>
            <a:off x="6704361" y="3658133"/>
            <a:ext cx="5567115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solidFill>
                  <a:srgbClr val="FF2600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2600"/>
                </a:solidFill>
              </a:rPr>
              <a:t>depressed phenotype with formalin</a:t>
            </a:r>
          </a:p>
        </p:txBody>
      </p:sp>
      <p:sp>
        <p:nvSpPr>
          <p:cNvPr id="93" name="Shape 93"/>
          <p:cNvSpPr/>
          <p:nvPr/>
        </p:nvSpPr>
        <p:spPr>
          <a:xfrm>
            <a:off x="7219654" y="6693937"/>
            <a:ext cx="4829065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solidFill>
                  <a:srgbClr val="011993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011993"/>
                </a:solidFill>
              </a:rPr>
              <a:t>normal phenotype with formalin</a:t>
            </a:r>
          </a:p>
        </p:txBody>
      </p:sp>
      <p:sp>
        <p:nvSpPr>
          <p:cNvPr id="94" name="Shape 94"/>
          <p:cNvSpPr/>
          <p:nvPr/>
        </p:nvSpPr>
        <p:spPr>
          <a:xfrm>
            <a:off x="15873109" y="10832165"/>
            <a:ext cx="5959232" cy="5207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95" name="Shape 95"/>
          <p:cNvSpPr/>
          <p:nvPr/>
        </p:nvSpPr>
        <p:spPr>
          <a:xfrm>
            <a:off x="18928085" y="10532714"/>
            <a:ext cx="2783830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solidFill>
                  <a:srgbClr val="FF2600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2600"/>
                </a:solidFill>
              </a:rPr>
              <a:t>depressed phenotype</a:t>
            </a:r>
          </a:p>
        </p:txBody>
      </p:sp>
      <p:sp>
        <p:nvSpPr>
          <p:cNvPr id="96" name="Shape 96"/>
          <p:cNvSpPr/>
          <p:nvPr/>
        </p:nvSpPr>
        <p:spPr>
          <a:xfrm>
            <a:off x="15501974" y="10532714"/>
            <a:ext cx="2620587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solidFill>
                  <a:srgbClr val="011993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011993"/>
                </a:solidFill>
              </a:rPr>
              <a:t>normal phenotype</a:t>
            </a:r>
          </a:p>
        </p:txBody>
      </p:sp>
      <p:sp>
        <p:nvSpPr>
          <p:cNvPr id="97" name="Shape 97"/>
          <p:cNvSpPr/>
          <p:nvPr/>
        </p:nvSpPr>
        <p:spPr>
          <a:xfrm>
            <a:off x="16064376" y="5710987"/>
            <a:ext cx="2620587" cy="858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formalin</a:t>
            </a:r>
          </a:p>
        </p:txBody>
      </p:sp>
      <p:sp>
        <p:nvSpPr>
          <p:cNvPr id="98" name="Shape 98"/>
          <p:cNvSpPr/>
          <p:nvPr/>
        </p:nvSpPr>
        <p:spPr>
          <a:xfrm>
            <a:off x="14553733" y="7753551"/>
            <a:ext cx="2620588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/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no</a:t>
            </a:r>
          </a:p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formalin</a:t>
            </a:r>
          </a:p>
        </p:txBody>
      </p:sp>
      <p:sp>
        <p:nvSpPr>
          <p:cNvPr id="99" name="Shape 99"/>
          <p:cNvSpPr/>
          <p:nvPr/>
        </p:nvSpPr>
        <p:spPr>
          <a:xfrm>
            <a:off x="19476003" y="4026434"/>
            <a:ext cx="2620588" cy="8585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formalin</a:t>
            </a:r>
          </a:p>
        </p:txBody>
      </p:sp>
      <p:sp>
        <p:nvSpPr>
          <p:cNvPr id="100" name="Shape 100"/>
          <p:cNvSpPr/>
          <p:nvPr/>
        </p:nvSpPr>
        <p:spPr>
          <a:xfrm>
            <a:off x="17809131" y="7545660"/>
            <a:ext cx="2620588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/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no</a:t>
            </a:r>
          </a:p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formalin</a:t>
            </a:r>
          </a:p>
        </p:txBody>
      </p:sp>
      <p:sp>
        <p:nvSpPr>
          <p:cNvPr id="101" name="Shape 101"/>
          <p:cNvSpPr/>
          <p:nvPr/>
        </p:nvSpPr>
        <p:spPr>
          <a:xfrm>
            <a:off x="290931" y="3193631"/>
            <a:ext cx="975107" cy="100584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6000" b="1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 b="0"/>
            </a:pPr>
            <a:r>
              <a:rPr sz="6000" b="1"/>
              <a:t>1a</a:t>
            </a:r>
          </a:p>
        </p:txBody>
      </p:sp>
      <p:sp>
        <p:nvSpPr>
          <p:cNvPr id="102" name="Shape 102"/>
          <p:cNvSpPr/>
          <p:nvPr/>
        </p:nvSpPr>
        <p:spPr>
          <a:xfrm>
            <a:off x="12784717" y="3208757"/>
            <a:ext cx="1033019" cy="1005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6000" b="1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 b="0"/>
            </a:pPr>
            <a:r>
              <a:rPr sz="6000" b="1"/>
              <a:t>1b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487608" y="184149"/>
            <a:ext cx="23791041" cy="301625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797979"/>
                </a:solidFill>
              </a:rPr>
              <a:t>I. AEA level is decreased in depressed phenotype with formalin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797979"/>
                </a:solidFill>
              </a:rPr>
              <a:t>2-AG level is increased in normal phenotype with formalin 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3200"/>
              <a:t>12</a:t>
            </a:fld>
            <a:endParaRPr sz="3200"/>
          </a:p>
        </p:txBody>
      </p:sp>
      <p:pic>
        <p:nvPicPr>
          <p:cNvPr id="106" name="Screen Shot 2015-10-08 at 1.38.17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99722" y="3727957"/>
            <a:ext cx="11812368" cy="75621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Screen Shot 2015-10-08 at 1.37.58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6936" y="3645760"/>
            <a:ext cx="10585289" cy="8135678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/>
        </p:nvSpPr>
        <p:spPr>
          <a:xfrm>
            <a:off x="15294710" y="10505572"/>
            <a:ext cx="5293664" cy="4855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4439835" y="10783838"/>
            <a:ext cx="5807966" cy="4855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12396401" y="5147114"/>
            <a:ext cx="816204" cy="51329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1238994" y="5147114"/>
            <a:ext cx="816205" cy="51329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14988441" y="10521188"/>
            <a:ext cx="2620588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solidFill>
                  <a:srgbClr val="011993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011993"/>
                </a:solidFill>
              </a:rPr>
              <a:t>normal phenotype</a:t>
            </a:r>
          </a:p>
        </p:txBody>
      </p:sp>
      <p:sp>
        <p:nvSpPr>
          <p:cNvPr id="113" name="Shape 113"/>
          <p:cNvSpPr/>
          <p:nvPr/>
        </p:nvSpPr>
        <p:spPr>
          <a:xfrm>
            <a:off x="4151844" y="10787479"/>
            <a:ext cx="2620588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solidFill>
                  <a:srgbClr val="011993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011993"/>
                </a:solidFill>
              </a:rPr>
              <a:t>normal phenotype</a:t>
            </a:r>
          </a:p>
        </p:txBody>
      </p:sp>
      <p:sp>
        <p:nvSpPr>
          <p:cNvPr id="114" name="Shape 114"/>
          <p:cNvSpPr/>
          <p:nvPr/>
        </p:nvSpPr>
        <p:spPr>
          <a:xfrm>
            <a:off x="18590085" y="10521188"/>
            <a:ext cx="2783829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solidFill>
                  <a:srgbClr val="FF2600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2600"/>
                </a:solidFill>
              </a:rPr>
              <a:t>depressed phenotype</a:t>
            </a:r>
          </a:p>
        </p:txBody>
      </p:sp>
      <p:sp>
        <p:nvSpPr>
          <p:cNvPr id="115" name="Shape 115"/>
          <p:cNvSpPr/>
          <p:nvPr/>
        </p:nvSpPr>
        <p:spPr>
          <a:xfrm>
            <a:off x="7994163" y="10787479"/>
            <a:ext cx="2783829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solidFill>
                  <a:srgbClr val="FF2600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2600"/>
                </a:solidFill>
              </a:rPr>
              <a:t>depressed phenotype</a:t>
            </a:r>
          </a:p>
        </p:txBody>
      </p:sp>
      <p:sp>
        <p:nvSpPr>
          <p:cNvPr id="116" name="Shape 116"/>
          <p:cNvSpPr/>
          <p:nvPr/>
        </p:nvSpPr>
        <p:spPr>
          <a:xfrm flipV="1">
            <a:off x="707488" y="6322996"/>
            <a:ext cx="1" cy="3025262"/>
          </a:xfrm>
          <a:prstGeom prst="line">
            <a:avLst/>
          </a:prstGeom>
          <a:ln w="1524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17" name="Shape 117"/>
          <p:cNvSpPr/>
          <p:nvPr/>
        </p:nvSpPr>
        <p:spPr>
          <a:xfrm flipV="1">
            <a:off x="12192000" y="6322996"/>
            <a:ext cx="1" cy="3025262"/>
          </a:xfrm>
          <a:prstGeom prst="line">
            <a:avLst/>
          </a:prstGeom>
          <a:ln w="1524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4319926" y="3416739"/>
            <a:ext cx="5061408" cy="8585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AEA level in RVM</a:t>
            </a:r>
          </a:p>
        </p:txBody>
      </p:sp>
      <p:sp>
        <p:nvSpPr>
          <p:cNvPr id="119" name="Shape 119"/>
          <p:cNvSpPr/>
          <p:nvPr/>
        </p:nvSpPr>
        <p:spPr>
          <a:xfrm rot="16200000">
            <a:off x="10311404" y="7192898"/>
            <a:ext cx="5394860" cy="858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increased 2-AG level</a:t>
            </a:r>
          </a:p>
        </p:txBody>
      </p:sp>
      <p:sp>
        <p:nvSpPr>
          <p:cNvPr id="120" name="Shape 120"/>
          <p:cNvSpPr/>
          <p:nvPr/>
        </p:nvSpPr>
        <p:spPr>
          <a:xfrm rot="16200000">
            <a:off x="-975048" y="7359624"/>
            <a:ext cx="5244288" cy="858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increased AEA level</a:t>
            </a:r>
          </a:p>
        </p:txBody>
      </p:sp>
      <p:sp>
        <p:nvSpPr>
          <p:cNvPr id="121" name="Shape 121"/>
          <p:cNvSpPr/>
          <p:nvPr/>
        </p:nvSpPr>
        <p:spPr>
          <a:xfrm>
            <a:off x="15852345" y="3416739"/>
            <a:ext cx="5211979" cy="8585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2-AG level in RVM</a:t>
            </a:r>
          </a:p>
        </p:txBody>
      </p:sp>
      <p:sp>
        <p:nvSpPr>
          <p:cNvPr id="122" name="Shape 122"/>
          <p:cNvSpPr/>
          <p:nvPr/>
        </p:nvSpPr>
        <p:spPr>
          <a:xfrm>
            <a:off x="11838888" y="4016775"/>
            <a:ext cx="1088482" cy="8585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1102855" y="4016775"/>
            <a:ext cx="1088483" cy="8585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1159543" y="3343079"/>
            <a:ext cx="975107" cy="100584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6000" b="1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 b="0"/>
            </a:pPr>
            <a:r>
              <a:rPr sz="6000" b="1"/>
              <a:t>2a</a:t>
            </a:r>
          </a:p>
        </p:txBody>
      </p:sp>
      <p:sp>
        <p:nvSpPr>
          <p:cNvPr id="125" name="Shape 125"/>
          <p:cNvSpPr/>
          <p:nvPr/>
        </p:nvSpPr>
        <p:spPr>
          <a:xfrm>
            <a:off x="11675491" y="3343079"/>
            <a:ext cx="1033019" cy="100584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6000" b="1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 b="0"/>
            </a:pPr>
            <a:r>
              <a:rPr sz="6000" b="1"/>
              <a:t>2b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2455942" y="524346"/>
            <a:ext cx="20735136" cy="23544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6F6D5D"/>
                </a:solidFill>
              </a:rPr>
              <a:t>2-AG and AEA metabolism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19576837" y="12248688"/>
            <a:ext cx="4267201" cy="5841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3200"/>
              <a:t>13</a:t>
            </a:fld>
            <a:endParaRPr sz="3200"/>
          </a:p>
        </p:txBody>
      </p:sp>
      <p:sp>
        <p:nvSpPr>
          <p:cNvPr id="129" name="Shape 129"/>
          <p:cNvSpPr/>
          <p:nvPr/>
        </p:nvSpPr>
        <p:spPr>
          <a:xfrm>
            <a:off x="445358" y="3861152"/>
            <a:ext cx="4675735" cy="1059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6400"/>
              <a:t>diacylglycerol</a:t>
            </a:r>
          </a:p>
        </p:txBody>
      </p:sp>
      <p:sp>
        <p:nvSpPr>
          <p:cNvPr id="130" name="Shape 130"/>
          <p:cNvSpPr/>
          <p:nvPr/>
        </p:nvSpPr>
        <p:spPr>
          <a:xfrm>
            <a:off x="9611724" y="3861152"/>
            <a:ext cx="2225955" cy="1059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6400"/>
              <a:t>2-AG</a:t>
            </a:r>
          </a:p>
        </p:txBody>
      </p:sp>
      <p:sp>
        <p:nvSpPr>
          <p:cNvPr id="131" name="Shape 131"/>
          <p:cNvSpPr/>
          <p:nvPr/>
        </p:nvSpPr>
        <p:spPr>
          <a:xfrm>
            <a:off x="15645317" y="3861152"/>
            <a:ext cx="5552746" cy="1059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6400"/>
              <a:t>arachidonic acid</a:t>
            </a:r>
          </a:p>
        </p:txBody>
      </p:sp>
      <p:sp>
        <p:nvSpPr>
          <p:cNvPr id="132" name="Shape 132"/>
          <p:cNvSpPr/>
          <p:nvPr/>
        </p:nvSpPr>
        <p:spPr>
          <a:xfrm>
            <a:off x="1502811" y="7967752"/>
            <a:ext cx="2560829" cy="1059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6400"/>
              <a:t>NAPE</a:t>
            </a:r>
          </a:p>
        </p:txBody>
      </p:sp>
      <p:sp>
        <p:nvSpPr>
          <p:cNvPr id="133" name="Shape 133"/>
          <p:cNvSpPr/>
          <p:nvPr/>
        </p:nvSpPr>
        <p:spPr>
          <a:xfrm>
            <a:off x="9712105" y="7967752"/>
            <a:ext cx="2025194" cy="1059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6400"/>
              <a:t>AEA</a:t>
            </a:r>
          </a:p>
        </p:txBody>
      </p:sp>
      <p:sp>
        <p:nvSpPr>
          <p:cNvPr id="134" name="Shape 134"/>
          <p:cNvSpPr/>
          <p:nvPr/>
        </p:nvSpPr>
        <p:spPr>
          <a:xfrm>
            <a:off x="15645317" y="7967752"/>
            <a:ext cx="5552746" cy="1059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6400"/>
              <a:t>arachidonic acid</a:t>
            </a:r>
          </a:p>
        </p:txBody>
      </p:sp>
      <p:sp>
        <p:nvSpPr>
          <p:cNvPr id="135" name="Shape 135"/>
          <p:cNvSpPr/>
          <p:nvPr/>
        </p:nvSpPr>
        <p:spPr>
          <a:xfrm>
            <a:off x="11894425" y="8497341"/>
            <a:ext cx="3694148" cy="1"/>
          </a:xfrm>
          <a:prstGeom prst="line">
            <a:avLst/>
          </a:prstGeom>
          <a:ln w="1905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5039364" y="8497341"/>
            <a:ext cx="4174119" cy="1"/>
          </a:xfrm>
          <a:prstGeom prst="line">
            <a:avLst/>
          </a:prstGeom>
          <a:ln w="1905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11894425" y="4390742"/>
            <a:ext cx="3694148" cy="1"/>
          </a:xfrm>
          <a:prstGeom prst="line">
            <a:avLst/>
          </a:prstGeom>
          <a:ln w="1905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5646334" y="4517742"/>
            <a:ext cx="3694148" cy="1"/>
          </a:xfrm>
          <a:prstGeom prst="line">
            <a:avLst/>
          </a:prstGeom>
          <a:ln w="1905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5254602" y="7086764"/>
            <a:ext cx="3266541" cy="1043941"/>
          </a:xfrm>
          <a:prstGeom prst="rect">
            <a:avLst/>
          </a:prstGeom>
          <a:solidFill>
            <a:srgbClr val="FFFFFF"/>
          </a:solidFill>
          <a:ln w="63500">
            <a:solidFill>
              <a:srgbClr val="25256F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NAPE-PLD</a:t>
            </a:r>
          </a:p>
        </p:txBody>
      </p:sp>
      <p:sp>
        <p:nvSpPr>
          <p:cNvPr id="140" name="Shape 140"/>
          <p:cNvSpPr/>
          <p:nvPr/>
        </p:nvSpPr>
        <p:spPr>
          <a:xfrm>
            <a:off x="12527631" y="7086764"/>
            <a:ext cx="1934826" cy="1043941"/>
          </a:xfrm>
          <a:prstGeom prst="rect">
            <a:avLst/>
          </a:prstGeom>
          <a:solidFill>
            <a:srgbClr val="FFFFFF"/>
          </a:solidFill>
          <a:ln w="63500">
            <a:solidFill>
              <a:srgbClr val="25256F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FAAH</a:t>
            </a:r>
          </a:p>
        </p:txBody>
      </p:sp>
      <p:sp>
        <p:nvSpPr>
          <p:cNvPr id="141" name="Shape 141"/>
          <p:cNvSpPr/>
          <p:nvPr/>
        </p:nvSpPr>
        <p:spPr>
          <a:xfrm>
            <a:off x="6119868" y="3083912"/>
            <a:ext cx="2013110" cy="1043941"/>
          </a:xfrm>
          <a:prstGeom prst="rect">
            <a:avLst/>
          </a:prstGeom>
          <a:solidFill>
            <a:srgbClr val="FFFFFF"/>
          </a:solidFill>
          <a:ln w="63500">
            <a:solidFill>
              <a:srgbClr val="25256F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DAGL</a:t>
            </a:r>
          </a:p>
        </p:txBody>
      </p:sp>
      <p:sp>
        <p:nvSpPr>
          <p:cNvPr id="142" name="Shape 142"/>
          <p:cNvSpPr/>
          <p:nvPr/>
        </p:nvSpPr>
        <p:spPr>
          <a:xfrm>
            <a:off x="12450290" y="2984551"/>
            <a:ext cx="2114908" cy="1043941"/>
          </a:xfrm>
          <a:prstGeom prst="rect">
            <a:avLst/>
          </a:prstGeom>
          <a:solidFill>
            <a:srgbClr val="FFFFFF"/>
          </a:solidFill>
          <a:ln w="63500">
            <a:solidFill>
              <a:srgbClr val="25256F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MAGL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797979"/>
                </a:solidFill>
              </a:rPr>
              <a:t>I. mRNA coding for NAPE-PLD is increased in normal phenotype with formalin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797979"/>
                </a:solidFill>
              </a:rPr>
              <a:t>2-AG level is increased in normal phenotype with formalin  </a:t>
            </a: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3200"/>
              <a:t>14</a:t>
            </a:fld>
            <a:endParaRPr sz="3200"/>
          </a:p>
        </p:txBody>
      </p:sp>
      <p:pic>
        <p:nvPicPr>
          <p:cNvPr id="146" name="Screen Shot 2015-10-08 at 1.51.00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41885" y="4969345"/>
            <a:ext cx="12235184" cy="7622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Screen Shot 2015-10-08 at 1.50.35 P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82454" y="3812407"/>
            <a:ext cx="12606843" cy="8538053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4379329" y="11540165"/>
            <a:ext cx="5807966" cy="4855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4151844" y="11271529"/>
            <a:ext cx="2620588" cy="15951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solidFill>
                  <a:srgbClr val="011993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011993"/>
                </a:solidFill>
              </a:rPr>
              <a:t>normal phenotype</a:t>
            </a:r>
          </a:p>
        </p:txBody>
      </p:sp>
      <p:sp>
        <p:nvSpPr>
          <p:cNvPr id="150" name="Shape 150"/>
          <p:cNvSpPr/>
          <p:nvPr/>
        </p:nvSpPr>
        <p:spPr>
          <a:xfrm>
            <a:off x="7540366" y="11271529"/>
            <a:ext cx="2783830" cy="15951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solidFill>
                  <a:srgbClr val="FF2600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2600"/>
                </a:solidFill>
              </a:rPr>
              <a:t>depressed phenotype</a:t>
            </a:r>
          </a:p>
        </p:txBody>
      </p:sp>
      <p:sp>
        <p:nvSpPr>
          <p:cNvPr id="151" name="Shape 151"/>
          <p:cNvSpPr/>
          <p:nvPr/>
        </p:nvSpPr>
        <p:spPr>
          <a:xfrm>
            <a:off x="16480570" y="11280997"/>
            <a:ext cx="5807966" cy="7366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16434603" y="11246129"/>
            <a:ext cx="2620587" cy="15951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solidFill>
                  <a:srgbClr val="011993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011993"/>
                </a:solidFill>
              </a:rPr>
              <a:t>normal phenotype</a:t>
            </a:r>
          </a:p>
        </p:txBody>
      </p:sp>
      <p:sp>
        <p:nvSpPr>
          <p:cNvPr id="153" name="Shape 153"/>
          <p:cNvSpPr/>
          <p:nvPr/>
        </p:nvSpPr>
        <p:spPr>
          <a:xfrm>
            <a:off x="20095404" y="11271529"/>
            <a:ext cx="2783829" cy="15951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solidFill>
                  <a:srgbClr val="FF2600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2600"/>
                </a:solidFill>
              </a:rPr>
              <a:t>depressed phenotype</a:t>
            </a:r>
          </a:p>
        </p:txBody>
      </p:sp>
      <p:sp>
        <p:nvSpPr>
          <p:cNvPr id="154" name="Shape 154"/>
          <p:cNvSpPr/>
          <p:nvPr/>
        </p:nvSpPr>
        <p:spPr>
          <a:xfrm>
            <a:off x="137588" y="6088619"/>
            <a:ext cx="1633038" cy="47814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12607853" y="6088619"/>
            <a:ext cx="1633038" cy="47814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2664041" y="3825107"/>
            <a:ext cx="5596194" cy="13628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2652368" y="4077284"/>
            <a:ext cx="6737199" cy="8585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NAPE-PLD mRNA level</a:t>
            </a:r>
          </a:p>
        </p:txBody>
      </p:sp>
      <p:sp>
        <p:nvSpPr>
          <p:cNvPr id="158" name="Shape 158"/>
          <p:cNvSpPr/>
          <p:nvPr/>
        </p:nvSpPr>
        <p:spPr>
          <a:xfrm>
            <a:off x="16500003" y="4077284"/>
            <a:ext cx="5255871" cy="8585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FAAH mRNA level</a:t>
            </a:r>
          </a:p>
        </p:txBody>
      </p:sp>
      <p:sp>
        <p:nvSpPr>
          <p:cNvPr id="159" name="Shape 159"/>
          <p:cNvSpPr/>
          <p:nvPr/>
        </p:nvSpPr>
        <p:spPr>
          <a:xfrm flipV="1">
            <a:off x="616728" y="6966725"/>
            <a:ext cx="1" cy="3025262"/>
          </a:xfrm>
          <a:prstGeom prst="line">
            <a:avLst/>
          </a:prstGeom>
          <a:ln w="1524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 rot="16200000">
            <a:off x="149969" y="8050096"/>
            <a:ext cx="2994255" cy="858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more AEA</a:t>
            </a:r>
          </a:p>
        </p:txBody>
      </p:sp>
      <p:sp>
        <p:nvSpPr>
          <p:cNvPr id="161" name="Shape 161"/>
          <p:cNvSpPr/>
          <p:nvPr/>
        </p:nvSpPr>
        <p:spPr>
          <a:xfrm flipV="1">
            <a:off x="13177753" y="6966725"/>
            <a:ext cx="1" cy="3025262"/>
          </a:xfrm>
          <a:prstGeom prst="line">
            <a:avLst/>
          </a:prstGeom>
          <a:ln w="1524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62" name="Shape 162"/>
          <p:cNvSpPr/>
          <p:nvPr/>
        </p:nvSpPr>
        <p:spPr>
          <a:xfrm rot="16200000">
            <a:off x="12743008" y="8050096"/>
            <a:ext cx="2587652" cy="858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less AEA</a:t>
            </a:r>
          </a:p>
        </p:txBody>
      </p:sp>
      <p:sp>
        <p:nvSpPr>
          <p:cNvPr id="163" name="Shape 163"/>
          <p:cNvSpPr/>
          <p:nvPr/>
        </p:nvSpPr>
        <p:spPr>
          <a:xfrm>
            <a:off x="826759" y="3812407"/>
            <a:ext cx="975107" cy="1005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6000" b="1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 b="0"/>
            </a:pPr>
            <a:r>
              <a:rPr sz="6000" b="1"/>
              <a:t>3a</a:t>
            </a:r>
          </a:p>
        </p:txBody>
      </p:sp>
      <p:sp>
        <p:nvSpPr>
          <p:cNvPr id="164" name="Shape 164"/>
          <p:cNvSpPr/>
          <p:nvPr/>
        </p:nvSpPr>
        <p:spPr>
          <a:xfrm>
            <a:off x="12904053" y="3812407"/>
            <a:ext cx="1040639" cy="1005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6000" b="1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 b="0"/>
            </a:pPr>
            <a:r>
              <a:rPr sz="6000" b="1"/>
              <a:t>3d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797979"/>
                </a:solidFill>
              </a:rPr>
              <a:t>I. mRNA coding for </a:t>
            </a:r>
            <a:r>
              <a:rPr sz="7200" b="1">
                <a:solidFill>
                  <a:srgbClr val="797979"/>
                </a:solidFill>
              </a:rPr>
              <a:t>NAPE-PLD is increased</a:t>
            </a:r>
            <a:r>
              <a:rPr sz="7200">
                <a:solidFill>
                  <a:srgbClr val="797979"/>
                </a:solidFill>
              </a:rPr>
              <a:t> in </a:t>
            </a:r>
            <a:r>
              <a:rPr sz="7200" b="1">
                <a:solidFill>
                  <a:srgbClr val="797979"/>
                </a:solidFill>
              </a:rPr>
              <a:t>normal phenotype</a:t>
            </a:r>
            <a:r>
              <a:rPr sz="7200">
                <a:solidFill>
                  <a:srgbClr val="797979"/>
                </a:solidFill>
              </a:rPr>
              <a:t> with </a:t>
            </a:r>
            <a:r>
              <a:rPr sz="7200" b="1">
                <a:solidFill>
                  <a:srgbClr val="797979"/>
                </a:solidFill>
              </a:rPr>
              <a:t>formalin</a:t>
            </a:r>
            <a:endParaRPr sz="7200">
              <a:solidFill>
                <a:srgbClr val="79797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797979"/>
                </a:solidFill>
              </a:rPr>
              <a:t>2-AG level is increased in normal phenotype with formalin  </a:t>
            </a: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3200"/>
              <a:t>15</a:t>
            </a:fld>
            <a:endParaRPr sz="3200"/>
          </a:p>
        </p:txBody>
      </p:sp>
      <p:pic>
        <p:nvPicPr>
          <p:cNvPr id="170" name="Screen Shot 2015-10-08 at 1.51.00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41885" y="4969345"/>
            <a:ext cx="12235184" cy="7622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Screen Shot 2015-10-08 at 1.50.35 P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82454" y="3812407"/>
            <a:ext cx="12606843" cy="8538053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4379329" y="11540165"/>
            <a:ext cx="5807966" cy="4855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4151844" y="11271529"/>
            <a:ext cx="2620588" cy="15951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solidFill>
                  <a:srgbClr val="011993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011993"/>
                </a:solidFill>
              </a:rPr>
              <a:t>normal phenotype</a:t>
            </a:r>
          </a:p>
        </p:txBody>
      </p:sp>
      <p:sp>
        <p:nvSpPr>
          <p:cNvPr id="174" name="Shape 174"/>
          <p:cNvSpPr/>
          <p:nvPr/>
        </p:nvSpPr>
        <p:spPr>
          <a:xfrm>
            <a:off x="7540366" y="11271529"/>
            <a:ext cx="2783830" cy="15951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solidFill>
                  <a:srgbClr val="FF2600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2600"/>
                </a:solidFill>
              </a:rPr>
              <a:t>depressed phenotype</a:t>
            </a:r>
          </a:p>
        </p:txBody>
      </p:sp>
      <p:sp>
        <p:nvSpPr>
          <p:cNvPr id="175" name="Shape 175"/>
          <p:cNvSpPr/>
          <p:nvPr/>
        </p:nvSpPr>
        <p:spPr>
          <a:xfrm>
            <a:off x="16480570" y="11280998"/>
            <a:ext cx="5807967" cy="736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6434603" y="11246129"/>
            <a:ext cx="2620587" cy="15951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solidFill>
                  <a:srgbClr val="011993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011993"/>
                </a:solidFill>
              </a:rPr>
              <a:t>normal phenotype</a:t>
            </a:r>
          </a:p>
        </p:txBody>
      </p:sp>
      <p:sp>
        <p:nvSpPr>
          <p:cNvPr id="177" name="Shape 177"/>
          <p:cNvSpPr/>
          <p:nvPr/>
        </p:nvSpPr>
        <p:spPr>
          <a:xfrm>
            <a:off x="20095404" y="11271529"/>
            <a:ext cx="2783829" cy="15951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solidFill>
                  <a:srgbClr val="FF2600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2600"/>
                </a:solidFill>
              </a:rPr>
              <a:t>depressed phenotype</a:t>
            </a:r>
          </a:p>
        </p:txBody>
      </p:sp>
      <p:sp>
        <p:nvSpPr>
          <p:cNvPr id="178" name="Shape 178"/>
          <p:cNvSpPr/>
          <p:nvPr/>
        </p:nvSpPr>
        <p:spPr>
          <a:xfrm>
            <a:off x="137588" y="6088619"/>
            <a:ext cx="1633038" cy="47814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12607853" y="6088619"/>
            <a:ext cx="1633038" cy="47814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2664041" y="3825107"/>
            <a:ext cx="5596194" cy="13628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2652368" y="4077284"/>
            <a:ext cx="6737199" cy="8585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NAPE-PLD mRNA level</a:t>
            </a:r>
          </a:p>
        </p:txBody>
      </p:sp>
      <p:sp>
        <p:nvSpPr>
          <p:cNvPr id="182" name="Shape 182"/>
          <p:cNvSpPr/>
          <p:nvPr/>
        </p:nvSpPr>
        <p:spPr>
          <a:xfrm>
            <a:off x="16500003" y="4077284"/>
            <a:ext cx="5255871" cy="8585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FAAH mRNA level</a:t>
            </a:r>
          </a:p>
        </p:txBody>
      </p:sp>
      <p:sp>
        <p:nvSpPr>
          <p:cNvPr id="183" name="Shape 183"/>
          <p:cNvSpPr/>
          <p:nvPr/>
        </p:nvSpPr>
        <p:spPr>
          <a:xfrm flipV="1">
            <a:off x="616728" y="6966725"/>
            <a:ext cx="1" cy="3025262"/>
          </a:xfrm>
          <a:prstGeom prst="line">
            <a:avLst/>
          </a:prstGeom>
          <a:ln w="1524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16200000">
            <a:off x="149969" y="8050096"/>
            <a:ext cx="2994255" cy="858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more AEA</a:t>
            </a:r>
          </a:p>
        </p:txBody>
      </p:sp>
      <p:sp>
        <p:nvSpPr>
          <p:cNvPr id="185" name="Shape 185"/>
          <p:cNvSpPr/>
          <p:nvPr/>
        </p:nvSpPr>
        <p:spPr>
          <a:xfrm>
            <a:off x="13177753" y="6966725"/>
            <a:ext cx="1" cy="3025262"/>
          </a:xfrm>
          <a:prstGeom prst="line">
            <a:avLst/>
          </a:prstGeom>
          <a:ln w="1524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86" name="Shape 186"/>
          <p:cNvSpPr/>
          <p:nvPr/>
        </p:nvSpPr>
        <p:spPr>
          <a:xfrm rot="16200000">
            <a:off x="12539707" y="7846795"/>
            <a:ext cx="2994254" cy="8585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more AEA</a:t>
            </a:r>
          </a:p>
        </p:txBody>
      </p:sp>
      <p:sp>
        <p:nvSpPr>
          <p:cNvPr id="187" name="Shape 187"/>
          <p:cNvSpPr/>
          <p:nvPr/>
        </p:nvSpPr>
        <p:spPr>
          <a:xfrm>
            <a:off x="826759" y="3812407"/>
            <a:ext cx="975107" cy="1005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6000" b="1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 b="0"/>
            </a:pPr>
            <a:r>
              <a:rPr sz="6000" b="1"/>
              <a:t>3a</a:t>
            </a:r>
          </a:p>
        </p:txBody>
      </p:sp>
      <p:sp>
        <p:nvSpPr>
          <p:cNvPr id="188" name="Shape 188"/>
          <p:cNvSpPr/>
          <p:nvPr/>
        </p:nvSpPr>
        <p:spPr>
          <a:xfrm>
            <a:off x="12904053" y="3812407"/>
            <a:ext cx="1040639" cy="1005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6000" b="1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 b="0"/>
            </a:pPr>
            <a:r>
              <a:rPr sz="6000" b="1"/>
              <a:t>3d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creen Shot 2015-10-08 at 2.13.27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26796" y="5705141"/>
            <a:ext cx="8915470" cy="6487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Screen Shot 2015-10-08 at 2.13.14 P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14768" y="5356187"/>
            <a:ext cx="10113943" cy="6763899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797979"/>
                </a:solidFill>
              </a:rPr>
              <a:t>I. mRNA coding for </a:t>
            </a:r>
            <a:r>
              <a:rPr sz="7200" b="1">
                <a:solidFill>
                  <a:srgbClr val="797979"/>
                </a:solidFill>
              </a:rPr>
              <a:t>DAGL∂ is increased</a:t>
            </a:r>
            <a:r>
              <a:rPr sz="7200">
                <a:solidFill>
                  <a:srgbClr val="797979"/>
                </a:solidFill>
              </a:rPr>
              <a:t> in </a:t>
            </a:r>
            <a:r>
              <a:rPr sz="7200" b="1">
                <a:solidFill>
                  <a:srgbClr val="797979"/>
                </a:solidFill>
              </a:rPr>
              <a:t>normal phenotype</a:t>
            </a:r>
            <a:r>
              <a:rPr sz="7200">
                <a:solidFill>
                  <a:srgbClr val="797979"/>
                </a:solidFill>
              </a:rPr>
              <a:t> with </a:t>
            </a:r>
            <a:r>
              <a:rPr sz="7200" b="1">
                <a:solidFill>
                  <a:srgbClr val="797979"/>
                </a:solidFill>
              </a:rPr>
              <a:t>formalin</a:t>
            </a:r>
            <a:endParaRPr sz="7200">
              <a:solidFill>
                <a:srgbClr val="79797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797979"/>
                </a:solidFill>
              </a:rPr>
              <a:t>2-AG level is increased in normal phenotype with formalin  </a:t>
            </a:r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3200"/>
              <a:t>16</a:t>
            </a:fld>
            <a:endParaRPr sz="3200"/>
          </a:p>
        </p:txBody>
      </p:sp>
      <p:sp>
        <p:nvSpPr>
          <p:cNvPr id="196" name="Shape 196"/>
          <p:cNvSpPr/>
          <p:nvPr/>
        </p:nvSpPr>
        <p:spPr>
          <a:xfrm>
            <a:off x="4379329" y="11540165"/>
            <a:ext cx="5807966" cy="4855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4151844" y="11271529"/>
            <a:ext cx="2620588" cy="15951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solidFill>
                  <a:srgbClr val="011993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011993"/>
                </a:solidFill>
              </a:rPr>
              <a:t>normal phenotype</a:t>
            </a:r>
          </a:p>
        </p:txBody>
      </p:sp>
      <p:sp>
        <p:nvSpPr>
          <p:cNvPr id="198" name="Shape 198"/>
          <p:cNvSpPr/>
          <p:nvPr/>
        </p:nvSpPr>
        <p:spPr>
          <a:xfrm>
            <a:off x="7540366" y="11271529"/>
            <a:ext cx="2783830" cy="15951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solidFill>
                  <a:srgbClr val="FF2600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2600"/>
                </a:solidFill>
              </a:rPr>
              <a:t>depressed phenotype</a:t>
            </a:r>
          </a:p>
        </p:txBody>
      </p:sp>
      <p:sp>
        <p:nvSpPr>
          <p:cNvPr id="199" name="Shape 199"/>
          <p:cNvSpPr/>
          <p:nvPr/>
        </p:nvSpPr>
        <p:spPr>
          <a:xfrm>
            <a:off x="16480570" y="11280998"/>
            <a:ext cx="5807967" cy="736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16434603" y="11246129"/>
            <a:ext cx="2620587" cy="15951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solidFill>
                  <a:srgbClr val="011993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011993"/>
                </a:solidFill>
              </a:rPr>
              <a:t>normal phenotype</a:t>
            </a:r>
          </a:p>
        </p:txBody>
      </p:sp>
      <p:sp>
        <p:nvSpPr>
          <p:cNvPr id="201" name="Shape 201"/>
          <p:cNvSpPr/>
          <p:nvPr/>
        </p:nvSpPr>
        <p:spPr>
          <a:xfrm>
            <a:off x="20095404" y="11271529"/>
            <a:ext cx="2783829" cy="15951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solidFill>
                  <a:srgbClr val="FF2600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2600"/>
                </a:solidFill>
              </a:rPr>
              <a:t>depressed phenotype</a:t>
            </a:r>
          </a:p>
        </p:txBody>
      </p:sp>
      <p:sp>
        <p:nvSpPr>
          <p:cNvPr id="202" name="Shape 202"/>
          <p:cNvSpPr/>
          <p:nvPr/>
        </p:nvSpPr>
        <p:spPr>
          <a:xfrm>
            <a:off x="137588" y="6088619"/>
            <a:ext cx="1633038" cy="47814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12607853" y="6088619"/>
            <a:ext cx="1633038" cy="47814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2664041" y="3825107"/>
            <a:ext cx="5596194" cy="13628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2652368" y="4077284"/>
            <a:ext cx="5610658" cy="8585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DAGL∂ mRNA level</a:t>
            </a:r>
          </a:p>
        </p:txBody>
      </p:sp>
      <p:sp>
        <p:nvSpPr>
          <p:cNvPr id="206" name="Shape 206"/>
          <p:cNvSpPr/>
          <p:nvPr/>
        </p:nvSpPr>
        <p:spPr>
          <a:xfrm>
            <a:off x="16500003" y="4077284"/>
            <a:ext cx="5433264" cy="8585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MAGL mRNA level</a:t>
            </a:r>
          </a:p>
        </p:txBody>
      </p:sp>
      <p:sp>
        <p:nvSpPr>
          <p:cNvPr id="207" name="Shape 207"/>
          <p:cNvSpPr/>
          <p:nvPr/>
        </p:nvSpPr>
        <p:spPr>
          <a:xfrm flipV="1">
            <a:off x="616728" y="6966725"/>
            <a:ext cx="1" cy="3025262"/>
          </a:xfrm>
          <a:prstGeom prst="line">
            <a:avLst/>
          </a:prstGeom>
          <a:ln w="1524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8" name="Shape 208"/>
          <p:cNvSpPr/>
          <p:nvPr/>
        </p:nvSpPr>
        <p:spPr>
          <a:xfrm rot="16200000">
            <a:off x="74683" y="7974811"/>
            <a:ext cx="3144826" cy="8585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more 2-AG</a:t>
            </a:r>
          </a:p>
        </p:txBody>
      </p:sp>
      <p:sp>
        <p:nvSpPr>
          <p:cNvPr id="209" name="Shape 209"/>
          <p:cNvSpPr/>
          <p:nvPr/>
        </p:nvSpPr>
        <p:spPr>
          <a:xfrm>
            <a:off x="13177753" y="6966725"/>
            <a:ext cx="1" cy="3025262"/>
          </a:xfrm>
          <a:prstGeom prst="line">
            <a:avLst/>
          </a:prstGeom>
          <a:ln w="1524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10" name="Shape 210"/>
          <p:cNvSpPr/>
          <p:nvPr/>
        </p:nvSpPr>
        <p:spPr>
          <a:xfrm rot="16200000">
            <a:off x="12494673" y="7974811"/>
            <a:ext cx="3144826" cy="8585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more 2-AG</a:t>
            </a:r>
          </a:p>
        </p:txBody>
      </p:sp>
      <p:sp>
        <p:nvSpPr>
          <p:cNvPr id="211" name="Shape 211"/>
          <p:cNvSpPr/>
          <p:nvPr/>
        </p:nvSpPr>
        <p:spPr>
          <a:xfrm>
            <a:off x="826759" y="3812407"/>
            <a:ext cx="1033019" cy="1005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6000" b="1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 b="0"/>
            </a:pPr>
            <a:r>
              <a:rPr sz="6000" b="1"/>
              <a:t>3b</a:t>
            </a:r>
          </a:p>
        </p:txBody>
      </p:sp>
      <p:sp>
        <p:nvSpPr>
          <p:cNvPr id="212" name="Shape 212"/>
          <p:cNvSpPr/>
          <p:nvPr/>
        </p:nvSpPr>
        <p:spPr>
          <a:xfrm>
            <a:off x="12946343" y="4010886"/>
            <a:ext cx="956057" cy="100584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6000" b="1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 b="0"/>
            </a:pPr>
            <a:r>
              <a:rPr sz="6000" b="1"/>
              <a:t>3c</a:t>
            </a:r>
          </a:p>
        </p:txBody>
      </p:sp>
      <p:pic>
        <p:nvPicPr>
          <p:cNvPr id="213" name="Screen Shot 2015-10-08 at 2.43.17 PM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50209" y="3894072"/>
            <a:ext cx="2844801" cy="1981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797979"/>
                </a:solidFill>
              </a:rPr>
              <a:t>I. No changes of CB1 receptor expression in either group </a:t>
            </a:r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3200"/>
              <a:t>17</a:t>
            </a:fld>
            <a:endParaRPr sz="3200"/>
          </a:p>
        </p:txBody>
      </p:sp>
      <p:pic>
        <p:nvPicPr>
          <p:cNvPr id="219" name="Screen Shot 2015-10-08 at 2.20.54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7137" y="4201646"/>
            <a:ext cx="7850002" cy="7082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Screen Shot 2015-10-08 at 2.21.34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50154" y="4309958"/>
            <a:ext cx="7601408" cy="68657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Screen Shot 2015-10-08 at 2.21.46 P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882073" y="4093333"/>
            <a:ext cx="7601407" cy="7082378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/>
          <p:nvPr/>
        </p:nvSpPr>
        <p:spPr>
          <a:xfrm>
            <a:off x="3244251" y="10938744"/>
            <a:ext cx="2620588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solidFill>
                  <a:srgbClr val="011993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011993"/>
                </a:solidFill>
              </a:rPr>
              <a:t>normal phenotype</a:t>
            </a:r>
          </a:p>
        </p:txBody>
      </p:sp>
      <p:sp>
        <p:nvSpPr>
          <p:cNvPr id="223" name="Shape 223"/>
          <p:cNvSpPr/>
          <p:nvPr/>
        </p:nvSpPr>
        <p:spPr>
          <a:xfrm>
            <a:off x="6265582" y="10938744"/>
            <a:ext cx="2783830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solidFill>
                  <a:srgbClr val="FF2600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2600"/>
                </a:solidFill>
              </a:rPr>
              <a:t>depressed phenotype</a:t>
            </a:r>
          </a:p>
        </p:txBody>
      </p:sp>
      <p:sp>
        <p:nvSpPr>
          <p:cNvPr id="224" name="Shape 224"/>
          <p:cNvSpPr/>
          <p:nvPr/>
        </p:nvSpPr>
        <p:spPr>
          <a:xfrm flipV="1">
            <a:off x="530205" y="6435090"/>
            <a:ext cx="1" cy="3025262"/>
          </a:xfrm>
          <a:prstGeom prst="line">
            <a:avLst/>
          </a:prstGeom>
          <a:ln w="1524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25" name="Shape 225"/>
          <p:cNvSpPr/>
          <p:nvPr/>
        </p:nvSpPr>
        <p:spPr>
          <a:xfrm rot="16200000">
            <a:off x="-1864470" y="7313575"/>
            <a:ext cx="6242204" cy="8585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CB1 receptor expression</a:t>
            </a:r>
          </a:p>
        </p:txBody>
      </p:sp>
      <p:sp>
        <p:nvSpPr>
          <p:cNvPr id="226" name="Shape 226"/>
          <p:cNvSpPr/>
          <p:nvPr/>
        </p:nvSpPr>
        <p:spPr>
          <a:xfrm>
            <a:off x="10881706" y="10938744"/>
            <a:ext cx="2620588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solidFill>
                  <a:srgbClr val="011993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011993"/>
                </a:solidFill>
              </a:rPr>
              <a:t>normal phenotype</a:t>
            </a:r>
          </a:p>
        </p:txBody>
      </p:sp>
      <p:sp>
        <p:nvSpPr>
          <p:cNvPr id="227" name="Shape 227"/>
          <p:cNvSpPr/>
          <p:nvPr/>
        </p:nvSpPr>
        <p:spPr>
          <a:xfrm>
            <a:off x="14096832" y="10938744"/>
            <a:ext cx="2783829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solidFill>
                  <a:srgbClr val="FF2600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2600"/>
                </a:solidFill>
              </a:rPr>
              <a:t>depressed phenotype</a:t>
            </a:r>
          </a:p>
        </p:txBody>
      </p:sp>
      <p:sp>
        <p:nvSpPr>
          <p:cNvPr id="228" name="Shape 228"/>
          <p:cNvSpPr/>
          <p:nvPr/>
        </p:nvSpPr>
        <p:spPr>
          <a:xfrm>
            <a:off x="18519161" y="10938744"/>
            <a:ext cx="2620588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solidFill>
                  <a:srgbClr val="011993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011993"/>
                </a:solidFill>
              </a:rPr>
              <a:t>normal phenotype</a:t>
            </a:r>
          </a:p>
        </p:txBody>
      </p:sp>
      <p:sp>
        <p:nvSpPr>
          <p:cNvPr id="229" name="Shape 229"/>
          <p:cNvSpPr/>
          <p:nvPr/>
        </p:nvSpPr>
        <p:spPr>
          <a:xfrm>
            <a:off x="21590355" y="10938744"/>
            <a:ext cx="2783829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solidFill>
                  <a:srgbClr val="FF2600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2600"/>
                </a:solidFill>
              </a:rPr>
              <a:t>depressed phenotype</a:t>
            </a:r>
          </a:p>
        </p:txBody>
      </p:sp>
      <p:sp>
        <p:nvSpPr>
          <p:cNvPr id="230" name="Shape 230"/>
          <p:cNvSpPr/>
          <p:nvPr/>
        </p:nvSpPr>
        <p:spPr>
          <a:xfrm>
            <a:off x="23196757" y="3982020"/>
            <a:ext cx="1239748" cy="12116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2501103" y="2978474"/>
            <a:ext cx="4667606" cy="858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CB1 mRNA level</a:t>
            </a:r>
          </a:p>
        </p:txBody>
      </p:sp>
      <p:sp>
        <p:nvSpPr>
          <p:cNvPr id="232" name="Shape 232"/>
          <p:cNvSpPr/>
          <p:nvPr/>
        </p:nvSpPr>
        <p:spPr>
          <a:xfrm>
            <a:off x="772508" y="2904814"/>
            <a:ext cx="968249" cy="1005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6000" b="1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 b="0"/>
            </a:pPr>
            <a:r>
              <a:rPr sz="6000" b="1"/>
              <a:t>3e</a:t>
            </a:r>
          </a:p>
        </p:txBody>
      </p:sp>
      <p:sp>
        <p:nvSpPr>
          <p:cNvPr id="233" name="Shape 233"/>
          <p:cNvSpPr/>
          <p:nvPr/>
        </p:nvSpPr>
        <p:spPr>
          <a:xfrm>
            <a:off x="10790452" y="2978474"/>
            <a:ext cx="4879747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/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Glycosylated CB1</a:t>
            </a:r>
          </a:p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protein level</a:t>
            </a:r>
          </a:p>
        </p:txBody>
      </p:sp>
      <p:sp>
        <p:nvSpPr>
          <p:cNvPr id="234" name="Shape 234"/>
          <p:cNvSpPr/>
          <p:nvPr/>
        </p:nvSpPr>
        <p:spPr>
          <a:xfrm>
            <a:off x="9339115" y="2904814"/>
            <a:ext cx="975107" cy="1005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6000" b="1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 b="0"/>
            </a:pPr>
            <a:r>
              <a:rPr sz="6000" b="1"/>
              <a:t>4a</a:t>
            </a:r>
          </a:p>
        </p:txBody>
      </p:sp>
      <p:sp>
        <p:nvSpPr>
          <p:cNvPr id="235" name="Shape 235"/>
          <p:cNvSpPr/>
          <p:nvPr/>
        </p:nvSpPr>
        <p:spPr>
          <a:xfrm>
            <a:off x="18240182" y="2978474"/>
            <a:ext cx="6026405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/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Non-glycosylated CB1</a:t>
            </a:r>
          </a:p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protein level</a:t>
            </a:r>
          </a:p>
        </p:txBody>
      </p:sp>
      <p:sp>
        <p:nvSpPr>
          <p:cNvPr id="236" name="Shape 236"/>
          <p:cNvSpPr/>
          <p:nvPr/>
        </p:nvSpPr>
        <p:spPr>
          <a:xfrm>
            <a:off x="16757112" y="2904814"/>
            <a:ext cx="1033019" cy="1005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6000" b="1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 b="0"/>
            </a:pPr>
            <a:r>
              <a:rPr sz="6000" b="1"/>
              <a:t>4b</a:t>
            </a:r>
          </a:p>
        </p:txBody>
      </p:sp>
      <p:pic>
        <p:nvPicPr>
          <p:cNvPr id="237" name="Screen Shot 2015-10-08 at 2.43.17 PM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92574" y="3715336"/>
            <a:ext cx="2122676" cy="14782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9305648" y="821981"/>
            <a:ext cx="5359857" cy="13360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7200"/>
            </a:lvl1pPr>
          </a:lstStyle>
          <a:p>
            <a:pPr lvl="0">
              <a:defRPr sz="1800"/>
            </a:pPr>
            <a:r>
              <a:rPr sz="7200"/>
              <a:t>Experiment II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creen Shot 2015-10-08 at 3.08.24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20705" y="4516502"/>
            <a:ext cx="9746550" cy="6511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Screen Shot 2015-10-08 at 3.08.34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8808" y="4717223"/>
            <a:ext cx="9694877" cy="6511796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hape 243"/>
          <p:cNvSpPr>
            <a:spLocks noGrp="1"/>
          </p:cNvSpPr>
          <p:nvPr>
            <p:ph type="title"/>
          </p:nvPr>
        </p:nvSpPr>
        <p:spPr>
          <a:xfrm>
            <a:off x="236701" y="-148801"/>
            <a:ext cx="23912052" cy="301625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797979"/>
                </a:solidFill>
              </a:rPr>
              <a:t>II. Blockade of CB1 potentiates formalin-induced pain behavior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797979"/>
                </a:solidFill>
              </a:rPr>
              <a:t>Increasing AEA decreases formalin-induced pain behavior</a:t>
            </a:r>
          </a:p>
        </p:txBody>
      </p:sp>
      <p:sp>
        <p:nvSpPr>
          <p:cNvPr id="244" name="Shape 2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3200"/>
              <a:t>19</a:t>
            </a:fld>
            <a:endParaRPr sz="3200"/>
          </a:p>
        </p:txBody>
      </p:sp>
      <p:sp>
        <p:nvSpPr>
          <p:cNvPr id="245" name="Shape 245"/>
          <p:cNvSpPr/>
          <p:nvPr/>
        </p:nvSpPr>
        <p:spPr>
          <a:xfrm>
            <a:off x="3909819" y="10938744"/>
            <a:ext cx="2620588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solidFill>
                  <a:srgbClr val="011993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011993"/>
                </a:solidFill>
              </a:rPr>
              <a:t>normal phenotype</a:t>
            </a:r>
          </a:p>
        </p:txBody>
      </p:sp>
      <p:sp>
        <p:nvSpPr>
          <p:cNvPr id="246" name="Shape 246"/>
          <p:cNvSpPr/>
          <p:nvPr/>
        </p:nvSpPr>
        <p:spPr>
          <a:xfrm>
            <a:off x="7808490" y="10938744"/>
            <a:ext cx="2783830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solidFill>
                  <a:srgbClr val="FF2600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2600"/>
                </a:solidFill>
              </a:rPr>
              <a:t>depressed phenotype</a:t>
            </a:r>
          </a:p>
        </p:txBody>
      </p:sp>
      <p:sp>
        <p:nvSpPr>
          <p:cNvPr id="247" name="Shape 247"/>
          <p:cNvSpPr/>
          <p:nvPr/>
        </p:nvSpPr>
        <p:spPr>
          <a:xfrm flipV="1">
            <a:off x="530205" y="6435090"/>
            <a:ext cx="1" cy="3025262"/>
          </a:xfrm>
          <a:prstGeom prst="line">
            <a:avLst/>
          </a:prstGeom>
          <a:ln w="1524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48" name="Shape 248"/>
          <p:cNvSpPr/>
          <p:nvPr/>
        </p:nvSpPr>
        <p:spPr>
          <a:xfrm rot="16200000">
            <a:off x="-945498" y="7775347"/>
            <a:ext cx="4404260" cy="8585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feel more painful</a:t>
            </a:r>
          </a:p>
        </p:txBody>
      </p:sp>
      <p:sp>
        <p:nvSpPr>
          <p:cNvPr id="249" name="Shape 249"/>
          <p:cNvSpPr/>
          <p:nvPr/>
        </p:nvSpPr>
        <p:spPr>
          <a:xfrm>
            <a:off x="16394732" y="10938744"/>
            <a:ext cx="2620588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solidFill>
                  <a:srgbClr val="011993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011993"/>
                </a:solidFill>
              </a:rPr>
              <a:t>normal phenotype</a:t>
            </a:r>
          </a:p>
        </p:txBody>
      </p:sp>
      <p:sp>
        <p:nvSpPr>
          <p:cNvPr id="250" name="Shape 250"/>
          <p:cNvSpPr/>
          <p:nvPr/>
        </p:nvSpPr>
        <p:spPr>
          <a:xfrm>
            <a:off x="20228965" y="10938744"/>
            <a:ext cx="2783829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solidFill>
                  <a:srgbClr val="FF2600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2600"/>
                </a:solidFill>
              </a:rPr>
              <a:t>depressed phenotype</a:t>
            </a:r>
          </a:p>
        </p:txBody>
      </p:sp>
      <p:sp>
        <p:nvSpPr>
          <p:cNvPr id="251" name="Shape 251"/>
          <p:cNvSpPr/>
          <p:nvPr/>
        </p:nvSpPr>
        <p:spPr>
          <a:xfrm>
            <a:off x="23196758" y="3982020"/>
            <a:ext cx="1239748" cy="12116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3250051" y="3834116"/>
            <a:ext cx="2608987" cy="858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0~40 min</a:t>
            </a:r>
          </a:p>
        </p:txBody>
      </p:sp>
      <p:sp>
        <p:nvSpPr>
          <p:cNvPr id="253" name="Shape 253"/>
          <p:cNvSpPr/>
          <p:nvPr/>
        </p:nvSpPr>
        <p:spPr>
          <a:xfrm>
            <a:off x="1710354" y="3820479"/>
            <a:ext cx="956057" cy="1005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6000" b="1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 b="0"/>
            </a:pPr>
            <a:r>
              <a:rPr sz="6000" b="1"/>
              <a:t>5c</a:t>
            </a:r>
          </a:p>
        </p:txBody>
      </p:sp>
      <p:sp>
        <p:nvSpPr>
          <p:cNvPr id="254" name="Shape 254"/>
          <p:cNvSpPr/>
          <p:nvPr/>
        </p:nvSpPr>
        <p:spPr>
          <a:xfrm>
            <a:off x="15403804" y="3758893"/>
            <a:ext cx="2913788" cy="858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35~70 min</a:t>
            </a:r>
          </a:p>
        </p:txBody>
      </p:sp>
      <p:sp>
        <p:nvSpPr>
          <p:cNvPr id="255" name="Shape 255"/>
          <p:cNvSpPr/>
          <p:nvPr/>
        </p:nvSpPr>
        <p:spPr>
          <a:xfrm>
            <a:off x="13568170" y="3758893"/>
            <a:ext cx="1040639" cy="1005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6000" b="1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 b="0"/>
            </a:pPr>
            <a:r>
              <a:rPr sz="6000" b="1"/>
              <a:t>5d</a:t>
            </a:r>
          </a:p>
        </p:txBody>
      </p:sp>
      <p:sp>
        <p:nvSpPr>
          <p:cNvPr id="256" name="Shape 256"/>
          <p:cNvSpPr/>
          <p:nvPr/>
        </p:nvSpPr>
        <p:spPr>
          <a:xfrm flipV="1">
            <a:off x="13004852" y="6435090"/>
            <a:ext cx="1" cy="3025262"/>
          </a:xfrm>
          <a:prstGeom prst="line">
            <a:avLst/>
          </a:prstGeom>
          <a:ln w="1524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57" name="Shape 257"/>
          <p:cNvSpPr/>
          <p:nvPr/>
        </p:nvSpPr>
        <p:spPr>
          <a:xfrm rot="16200000">
            <a:off x="11515935" y="7652173"/>
            <a:ext cx="4404259" cy="8585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feel more painful</a:t>
            </a:r>
          </a:p>
        </p:txBody>
      </p:sp>
      <p:sp>
        <p:nvSpPr>
          <p:cNvPr id="258" name="Shape 258"/>
          <p:cNvSpPr/>
          <p:nvPr/>
        </p:nvSpPr>
        <p:spPr>
          <a:xfrm>
            <a:off x="23181631" y="4861610"/>
            <a:ext cx="977139" cy="15316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8634485" y="3957450"/>
            <a:ext cx="1418438" cy="858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CB1</a:t>
            </a:r>
          </a:p>
        </p:txBody>
      </p:sp>
      <p:grpSp>
        <p:nvGrpSpPr>
          <p:cNvPr id="262" name="Group 262"/>
          <p:cNvGrpSpPr/>
          <p:nvPr/>
        </p:nvGrpSpPr>
        <p:grpSpPr>
          <a:xfrm>
            <a:off x="8781551" y="3834116"/>
            <a:ext cx="956057" cy="955511"/>
            <a:chOff x="0" y="0"/>
            <a:chExt cx="956056" cy="955509"/>
          </a:xfrm>
        </p:grpSpPr>
        <p:sp>
          <p:nvSpPr>
            <p:cNvPr id="260" name="Shape 260"/>
            <p:cNvSpPr/>
            <p:nvPr/>
          </p:nvSpPr>
          <p:spPr>
            <a:xfrm flipV="1">
              <a:off x="-1" y="-1"/>
              <a:ext cx="955511" cy="955511"/>
            </a:xfrm>
            <a:prstGeom prst="line">
              <a:avLst/>
            </a:prstGeom>
            <a:noFill/>
            <a:ln w="63500" cap="flat">
              <a:solidFill>
                <a:srgbClr val="FF2600"/>
              </a:solidFill>
              <a:prstDash val="solid"/>
              <a:bevel/>
            </a:ln>
            <a:effectLst>
              <a:outerShdw blurRad="101600" dist="508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 flipH="1" flipV="1">
              <a:off x="546" y="-1"/>
              <a:ext cx="955510" cy="955511"/>
            </a:xfrm>
            <a:prstGeom prst="line">
              <a:avLst/>
            </a:prstGeom>
            <a:noFill/>
            <a:ln w="63500" cap="flat">
              <a:solidFill>
                <a:srgbClr val="FF2600"/>
              </a:solidFill>
              <a:prstDash val="solid"/>
              <a:bevel/>
            </a:ln>
            <a:effectLst>
              <a:outerShdw blurRad="101600" dist="508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263" name="Shape 263"/>
          <p:cNvSpPr/>
          <p:nvPr/>
        </p:nvSpPr>
        <p:spPr>
          <a:xfrm>
            <a:off x="9988925" y="5882213"/>
            <a:ext cx="974464" cy="181864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3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300">
                <a:solidFill>
                  <a:srgbClr val="FF2600"/>
                </a:solidFill>
              </a:rPr>
              <a:t>√</a:t>
            </a:r>
          </a:p>
        </p:txBody>
      </p:sp>
      <p:sp>
        <p:nvSpPr>
          <p:cNvPr id="264" name="Shape 264"/>
          <p:cNvSpPr/>
          <p:nvPr/>
        </p:nvSpPr>
        <p:spPr>
          <a:xfrm>
            <a:off x="9684642" y="5979420"/>
            <a:ext cx="1583030" cy="858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AEA</a:t>
            </a:r>
          </a:p>
        </p:txBody>
      </p:sp>
      <p:sp>
        <p:nvSpPr>
          <p:cNvPr id="265" name="Shape 265"/>
          <p:cNvSpPr/>
          <p:nvPr/>
        </p:nvSpPr>
        <p:spPr>
          <a:xfrm>
            <a:off x="20911661" y="4417234"/>
            <a:ext cx="1418439" cy="8585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CB1</a:t>
            </a:r>
          </a:p>
        </p:txBody>
      </p:sp>
      <p:grpSp>
        <p:nvGrpSpPr>
          <p:cNvPr id="268" name="Group 268"/>
          <p:cNvGrpSpPr/>
          <p:nvPr/>
        </p:nvGrpSpPr>
        <p:grpSpPr>
          <a:xfrm>
            <a:off x="21058726" y="4293900"/>
            <a:ext cx="956057" cy="955510"/>
            <a:chOff x="0" y="0"/>
            <a:chExt cx="956056" cy="955509"/>
          </a:xfrm>
        </p:grpSpPr>
        <p:sp>
          <p:nvSpPr>
            <p:cNvPr id="266" name="Shape 266"/>
            <p:cNvSpPr/>
            <p:nvPr/>
          </p:nvSpPr>
          <p:spPr>
            <a:xfrm flipV="1">
              <a:off x="-1" y="-1"/>
              <a:ext cx="955511" cy="955511"/>
            </a:xfrm>
            <a:prstGeom prst="line">
              <a:avLst/>
            </a:prstGeom>
            <a:noFill/>
            <a:ln w="63500" cap="flat">
              <a:solidFill>
                <a:srgbClr val="FF2600"/>
              </a:solidFill>
              <a:prstDash val="solid"/>
              <a:bevel/>
            </a:ln>
            <a:effectLst>
              <a:outerShdw blurRad="101600" dist="508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 flipH="1" flipV="1">
              <a:off x="546" y="-1"/>
              <a:ext cx="955510" cy="955511"/>
            </a:xfrm>
            <a:prstGeom prst="line">
              <a:avLst/>
            </a:prstGeom>
            <a:noFill/>
            <a:ln w="63500" cap="flat">
              <a:solidFill>
                <a:srgbClr val="FF2600"/>
              </a:solidFill>
              <a:prstDash val="solid"/>
              <a:bevel/>
            </a:ln>
            <a:effectLst>
              <a:outerShdw blurRad="101600" dist="508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269" name="Shape 269"/>
          <p:cNvSpPr/>
          <p:nvPr/>
        </p:nvSpPr>
        <p:spPr>
          <a:xfrm>
            <a:off x="22247420" y="6311744"/>
            <a:ext cx="974463" cy="181864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3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300">
                <a:solidFill>
                  <a:srgbClr val="FF2600"/>
                </a:solidFill>
              </a:rPr>
              <a:t>√</a:t>
            </a:r>
          </a:p>
        </p:txBody>
      </p:sp>
      <p:sp>
        <p:nvSpPr>
          <p:cNvPr id="270" name="Shape 270"/>
          <p:cNvSpPr/>
          <p:nvPr/>
        </p:nvSpPr>
        <p:spPr>
          <a:xfrm>
            <a:off x="21943136" y="6408951"/>
            <a:ext cx="1583031" cy="858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AEA</a:t>
            </a:r>
          </a:p>
        </p:txBody>
      </p:sp>
      <p:sp>
        <p:nvSpPr>
          <p:cNvPr id="271" name="Shape 271"/>
          <p:cNvSpPr/>
          <p:nvPr/>
        </p:nvSpPr>
        <p:spPr>
          <a:xfrm>
            <a:off x="4415985" y="6690640"/>
            <a:ext cx="1418438" cy="858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CB1</a:t>
            </a:r>
          </a:p>
        </p:txBody>
      </p:sp>
      <p:grpSp>
        <p:nvGrpSpPr>
          <p:cNvPr id="274" name="Group 274"/>
          <p:cNvGrpSpPr/>
          <p:nvPr/>
        </p:nvGrpSpPr>
        <p:grpSpPr>
          <a:xfrm>
            <a:off x="4563051" y="6567306"/>
            <a:ext cx="956057" cy="955511"/>
            <a:chOff x="0" y="0"/>
            <a:chExt cx="956056" cy="955509"/>
          </a:xfrm>
        </p:grpSpPr>
        <p:sp>
          <p:nvSpPr>
            <p:cNvPr id="272" name="Shape 272"/>
            <p:cNvSpPr/>
            <p:nvPr/>
          </p:nvSpPr>
          <p:spPr>
            <a:xfrm flipV="1">
              <a:off x="-1" y="-1"/>
              <a:ext cx="955511" cy="955511"/>
            </a:xfrm>
            <a:prstGeom prst="line">
              <a:avLst/>
            </a:prstGeom>
            <a:noFill/>
            <a:ln w="63500" cap="flat">
              <a:solidFill>
                <a:srgbClr val="FF2600"/>
              </a:solidFill>
              <a:prstDash val="solid"/>
              <a:bevel/>
            </a:ln>
            <a:effectLst>
              <a:outerShdw blurRad="101600" dist="508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 flipH="1" flipV="1">
              <a:off x="546" y="-1"/>
              <a:ext cx="955510" cy="955511"/>
            </a:xfrm>
            <a:prstGeom prst="line">
              <a:avLst/>
            </a:prstGeom>
            <a:noFill/>
            <a:ln w="63500" cap="flat">
              <a:solidFill>
                <a:srgbClr val="FF2600"/>
              </a:solidFill>
              <a:prstDash val="solid"/>
              <a:bevel/>
            </a:ln>
            <a:effectLst>
              <a:outerShdw blurRad="101600" dist="508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275" name="Shape 275"/>
          <p:cNvSpPr/>
          <p:nvPr/>
        </p:nvSpPr>
        <p:spPr>
          <a:xfrm>
            <a:off x="16884155" y="7111331"/>
            <a:ext cx="1418439" cy="8585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CB1</a:t>
            </a:r>
          </a:p>
        </p:txBody>
      </p:sp>
      <p:grpSp>
        <p:nvGrpSpPr>
          <p:cNvPr id="278" name="Group 278"/>
          <p:cNvGrpSpPr/>
          <p:nvPr/>
        </p:nvGrpSpPr>
        <p:grpSpPr>
          <a:xfrm>
            <a:off x="17031220" y="6987997"/>
            <a:ext cx="956057" cy="955510"/>
            <a:chOff x="0" y="0"/>
            <a:chExt cx="956056" cy="955509"/>
          </a:xfrm>
        </p:grpSpPr>
        <p:sp>
          <p:nvSpPr>
            <p:cNvPr id="276" name="Shape 276"/>
            <p:cNvSpPr/>
            <p:nvPr/>
          </p:nvSpPr>
          <p:spPr>
            <a:xfrm flipV="1">
              <a:off x="-1" y="-1"/>
              <a:ext cx="955511" cy="955511"/>
            </a:xfrm>
            <a:prstGeom prst="line">
              <a:avLst/>
            </a:prstGeom>
            <a:noFill/>
            <a:ln w="63500" cap="flat">
              <a:solidFill>
                <a:srgbClr val="FF2600"/>
              </a:solidFill>
              <a:prstDash val="solid"/>
              <a:bevel/>
            </a:ln>
            <a:effectLst>
              <a:outerShdw blurRad="101600" dist="508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 flipH="1" flipV="1">
              <a:off x="546" y="-1"/>
              <a:ext cx="955510" cy="955511"/>
            </a:xfrm>
            <a:prstGeom prst="line">
              <a:avLst/>
            </a:prstGeom>
            <a:noFill/>
            <a:ln w="63500" cap="flat">
              <a:solidFill>
                <a:srgbClr val="FF2600"/>
              </a:solidFill>
              <a:prstDash val="solid"/>
              <a:bevel/>
            </a:ln>
            <a:effectLst>
              <a:outerShdw blurRad="101600" dist="508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279" name="Shape 279"/>
          <p:cNvSpPr/>
          <p:nvPr/>
        </p:nvSpPr>
        <p:spPr>
          <a:xfrm>
            <a:off x="5968215" y="6006472"/>
            <a:ext cx="974463" cy="181864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3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300">
                <a:solidFill>
                  <a:srgbClr val="FF2600"/>
                </a:solidFill>
              </a:rPr>
              <a:t>√</a:t>
            </a:r>
          </a:p>
        </p:txBody>
      </p:sp>
      <p:sp>
        <p:nvSpPr>
          <p:cNvPr id="280" name="Shape 280"/>
          <p:cNvSpPr/>
          <p:nvPr/>
        </p:nvSpPr>
        <p:spPr>
          <a:xfrm>
            <a:off x="5663931" y="6103679"/>
            <a:ext cx="1583030" cy="858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AEA</a:t>
            </a:r>
          </a:p>
        </p:txBody>
      </p:sp>
      <p:sp>
        <p:nvSpPr>
          <p:cNvPr id="281" name="Shape 281"/>
          <p:cNvSpPr/>
          <p:nvPr/>
        </p:nvSpPr>
        <p:spPr>
          <a:xfrm>
            <a:off x="18193503" y="6379104"/>
            <a:ext cx="974463" cy="181864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3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300">
                <a:solidFill>
                  <a:srgbClr val="FF2600"/>
                </a:solidFill>
              </a:rPr>
              <a:t>√</a:t>
            </a:r>
          </a:p>
        </p:txBody>
      </p:sp>
      <p:sp>
        <p:nvSpPr>
          <p:cNvPr id="282" name="Shape 282"/>
          <p:cNvSpPr/>
          <p:nvPr/>
        </p:nvSpPr>
        <p:spPr>
          <a:xfrm>
            <a:off x="17889219" y="6476311"/>
            <a:ext cx="1583031" cy="858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AEA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2455942" y="524346"/>
            <a:ext cx="20735136" cy="23544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6F6D5D"/>
                </a:solidFill>
              </a:rPr>
              <a:t>Endocannabinoid(eCB)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3117339" y="2712864"/>
            <a:ext cx="19412344" cy="97404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143123" lvl="0" indent="-2143123">
              <a:lnSpc>
                <a:spcPct val="120000"/>
              </a:lnSpc>
              <a:spcBef>
                <a:spcPts val="2400"/>
              </a:spcBef>
              <a:buFont typeface="Adobe Caslon Pro"/>
              <a:buChar char="•"/>
              <a:defRPr sz="1800"/>
            </a:pPr>
            <a:r>
              <a:rPr sz="6000">
                <a:latin typeface="Adobe Caslon Pro"/>
                <a:ea typeface="Adobe Caslon Pro"/>
                <a:cs typeface="Adobe Caslon Pro"/>
                <a:sym typeface="Adobe Caslon Pro"/>
              </a:rPr>
              <a:t>eCBs are lipid neurotransmitters, synthesized on demand</a:t>
            </a:r>
            <a:endParaRPr>
              <a:latin typeface="Adobe Caslon Pro"/>
              <a:ea typeface="Adobe Caslon Pro"/>
              <a:cs typeface="Adobe Caslon Pro"/>
              <a:sym typeface="Adobe Caslon Pro"/>
            </a:endParaRPr>
          </a:p>
          <a:p>
            <a:pPr marL="2143123" lvl="0" indent="-2143123">
              <a:lnSpc>
                <a:spcPct val="120000"/>
              </a:lnSpc>
              <a:spcBef>
                <a:spcPts val="2400"/>
              </a:spcBef>
              <a:buFont typeface="Adobe Caslon Pro"/>
              <a:buChar char="•"/>
              <a:defRPr sz="1800"/>
            </a:pPr>
            <a:r>
              <a:rPr sz="6000">
                <a:latin typeface="Adobe Caslon Pro"/>
                <a:ea typeface="Adobe Caslon Pro"/>
                <a:cs typeface="Adobe Caslon Pro"/>
                <a:sym typeface="Adobe Caslon Pro"/>
              </a:rPr>
              <a:t>eCBs act on both cannabioid receptors (CB1 and CB2) and Transient Receptor Potential Vanilloid (TRPV) channels</a:t>
            </a:r>
          </a:p>
          <a:p>
            <a:pPr marL="2143123" lvl="0" indent="-2143123">
              <a:lnSpc>
                <a:spcPct val="120000"/>
              </a:lnSpc>
              <a:spcBef>
                <a:spcPts val="2400"/>
              </a:spcBef>
              <a:buFont typeface="Adobe Caslon Pro"/>
              <a:buChar char="•"/>
              <a:defRPr sz="1800"/>
            </a:pPr>
            <a:r>
              <a:rPr sz="6000">
                <a:latin typeface="Adobe Caslon Pro"/>
                <a:ea typeface="Adobe Caslon Pro"/>
                <a:cs typeface="Adobe Caslon Pro"/>
                <a:sym typeface="Adobe Caslon Pro"/>
              </a:rPr>
              <a:t>Depress Glutamatergic and GABAergic synapses </a:t>
            </a:r>
          </a:p>
          <a:p>
            <a:pPr marL="2143123" lvl="0" indent="-2143123">
              <a:lnSpc>
                <a:spcPct val="120000"/>
              </a:lnSpc>
              <a:spcBef>
                <a:spcPts val="2400"/>
              </a:spcBef>
              <a:buFont typeface="Adobe Caslon Pro"/>
              <a:buChar char="•"/>
              <a:defRPr sz="1800"/>
            </a:pPr>
            <a:r>
              <a:rPr sz="6000">
                <a:latin typeface="Adobe Caslon Pro"/>
                <a:ea typeface="Adobe Caslon Pro"/>
                <a:cs typeface="Adobe Caslon Pro"/>
                <a:sym typeface="Adobe Caslon Pro"/>
              </a:rPr>
              <a:t>2-AG and Anandeminde (AEA)</a:t>
            </a:r>
            <a:endParaRPr>
              <a:latin typeface="Adobe Caslon Pro"/>
              <a:ea typeface="Adobe Caslon Pro"/>
              <a:cs typeface="Adobe Caslon Pro"/>
              <a:sym typeface="Adobe Caslon Pro"/>
            </a:endParaRP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xfrm>
            <a:off x="19576837" y="12248688"/>
            <a:ext cx="4267201" cy="5841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3200"/>
              <a:t>2</a:t>
            </a:fld>
            <a:endParaRPr sz="320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9305648" y="821981"/>
            <a:ext cx="5664360" cy="13360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7200"/>
            </a:lvl1pPr>
          </a:lstStyle>
          <a:p>
            <a:pPr lvl="0">
              <a:defRPr sz="1800"/>
            </a:pPr>
            <a:r>
              <a:rPr sz="7200"/>
              <a:t>Experiment III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797979"/>
                </a:solidFill>
              </a:rPr>
              <a:t>III. Formalin-induced pain behavior in depressed phenotype is </a:t>
            </a:r>
            <a:r>
              <a:rPr sz="7200" b="1">
                <a:solidFill>
                  <a:srgbClr val="797979"/>
                </a:solidFill>
              </a:rPr>
              <a:t>AEA/CB1-dependent </a:t>
            </a:r>
          </a:p>
        </p:txBody>
      </p:sp>
      <p:sp>
        <p:nvSpPr>
          <p:cNvPr id="287" name="Shape 2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3200"/>
              <a:t>21</a:t>
            </a:fld>
            <a:endParaRPr sz="3200"/>
          </a:p>
        </p:txBody>
      </p:sp>
      <p:pic>
        <p:nvPicPr>
          <p:cNvPr id="288" name="Screen Shot 2015-10-08 at 3.51.22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6061" y="4962540"/>
            <a:ext cx="9090409" cy="64342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Screen Shot 2015-10-08 at 3.50.35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66233" y="3898097"/>
            <a:ext cx="10153018" cy="8366673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Shape 290"/>
          <p:cNvSpPr/>
          <p:nvPr/>
        </p:nvSpPr>
        <p:spPr>
          <a:xfrm>
            <a:off x="772508" y="2904814"/>
            <a:ext cx="637541" cy="1005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6000" b="1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 b="0"/>
            </a:pPr>
            <a:r>
              <a:rPr sz="6000" b="1"/>
              <a:t>7</a:t>
            </a:r>
          </a:p>
        </p:txBody>
      </p:sp>
      <p:sp>
        <p:nvSpPr>
          <p:cNvPr id="291" name="Shape 291"/>
          <p:cNvSpPr/>
          <p:nvPr/>
        </p:nvSpPr>
        <p:spPr>
          <a:xfrm>
            <a:off x="13242773" y="2904814"/>
            <a:ext cx="1033019" cy="1005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6000" b="1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 b="0"/>
            </a:pPr>
            <a:r>
              <a:rPr sz="6000" b="1"/>
              <a:t>6b</a:t>
            </a:r>
          </a:p>
        </p:txBody>
      </p:sp>
      <p:sp>
        <p:nvSpPr>
          <p:cNvPr id="292" name="Shape 292"/>
          <p:cNvSpPr/>
          <p:nvPr/>
        </p:nvSpPr>
        <p:spPr>
          <a:xfrm flipV="1">
            <a:off x="12298662" y="6667044"/>
            <a:ext cx="1" cy="3025262"/>
          </a:xfrm>
          <a:prstGeom prst="line">
            <a:avLst/>
          </a:prstGeom>
          <a:ln w="1524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93" name="Shape 293"/>
          <p:cNvSpPr/>
          <p:nvPr/>
        </p:nvSpPr>
        <p:spPr>
          <a:xfrm rot="16200000">
            <a:off x="10822959" y="8007301"/>
            <a:ext cx="4404259" cy="8585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feel more painful</a:t>
            </a:r>
          </a:p>
        </p:txBody>
      </p:sp>
      <p:sp>
        <p:nvSpPr>
          <p:cNvPr id="294" name="Shape 294"/>
          <p:cNvSpPr/>
          <p:nvPr/>
        </p:nvSpPr>
        <p:spPr>
          <a:xfrm flipV="1">
            <a:off x="681471" y="6939433"/>
            <a:ext cx="1" cy="3025262"/>
          </a:xfrm>
          <a:prstGeom prst="line">
            <a:avLst/>
          </a:prstGeom>
          <a:ln w="1524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95" name="Shape 295"/>
          <p:cNvSpPr/>
          <p:nvPr/>
        </p:nvSpPr>
        <p:spPr>
          <a:xfrm rot="16200000">
            <a:off x="-119483" y="8007300"/>
            <a:ext cx="2994255" cy="858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more AEA</a:t>
            </a:r>
          </a:p>
        </p:txBody>
      </p:sp>
      <p:sp>
        <p:nvSpPr>
          <p:cNvPr id="296" name="Shape 296"/>
          <p:cNvSpPr/>
          <p:nvPr/>
        </p:nvSpPr>
        <p:spPr>
          <a:xfrm>
            <a:off x="3662616" y="7652173"/>
            <a:ext cx="2620588" cy="8585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control</a:t>
            </a:r>
          </a:p>
        </p:txBody>
      </p:sp>
      <p:sp>
        <p:nvSpPr>
          <p:cNvPr id="297" name="Shape 297"/>
          <p:cNvSpPr/>
          <p:nvPr/>
        </p:nvSpPr>
        <p:spPr>
          <a:xfrm>
            <a:off x="2720182" y="3645011"/>
            <a:ext cx="10384005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intraperitoneal (i.p.) injection of FAAH inhibitor=&gt;stop AEA degradation</a:t>
            </a:r>
          </a:p>
        </p:txBody>
      </p:sp>
      <p:sp>
        <p:nvSpPr>
          <p:cNvPr id="298" name="Shape 298"/>
          <p:cNvSpPr/>
          <p:nvPr/>
        </p:nvSpPr>
        <p:spPr>
          <a:xfrm>
            <a:off x="14776346" y="4006360"/>
            <a:ext cx="2620588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/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RVM</a:t>
            </a:r>
          </a:p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DMSO</a:t>
            </a:r>
          </a:p>
        </p:txBody>
      </p:sp>
      <p:sp>
        <p:nvSpPr>
          <p:cNvPr id="299" name="Shape 299"/>
          <p:cNvSpPr/>
          <p:nvPr/>
        </p:nvSpPr>
        <p:spPr>
          <a:xfrm>
            <a:off x="17135607" y="5802889"/>
            <a:ext cx="1840281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RVM</a:t>
            </a:r>
          </a:p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CB1</a:t>
            </a:r>
          </a:p>
        </p:txBody>
      </p:sp>
      <p:grpSp>
        <p:nvGrpSpPr>
          <p:cNvPr id="302" name="Group 302"/>
          <p:cNvGrpSpPr/>
          <p:nvPr/>
        </p:nvGrpSpPr>
        <p:grpSpPr>
          <a:xfrm>
            <a:off x="17220334" y="5802889"/>
            <a:ext cx="1596034" cy="1595121"/>
            <a:chOff x="0" y="0"/>
            <a:chExt cx="1596032" cy="1595119"/>
          </a:xfrm>
        </p:grpSpPr>
        <p:sp>
          <p:nvSpPr>
            <p:cNvPr id="300" name="Shape 300"/>
            <p:cNvSpPr/>
            <p:nvPr/>
          </p:nvSpPr>
          <p:spPr>
            <a:xfrm flipV="1">
              <a:off x="-1" y="0"/>
              <a:ext cx="1595121" cy="1595120"/>
            </a:xfrm>
            <a:prstGeom prst="line">
              <a:avLst/>
            </a:prstGeom>
            <a:noFill/>
            <a:ln w="63500" cap="flat">
              <a:solidFill>
                <a:srgbClr val="FF2600"/>
              </a:solidFill>
              <a:prstDash val="solid"/>
              <a:bevel/>
            </a:ln>
            <a:effectLst>
              <a:outerShdw blurRad="101600" dist="508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 flipH="1" flipV="1">
              <a:off x="912" y="0"/>
              <a:ext cx="1595121" cy="1595120"/>
            </a:xfrm>
            <a:prstGeom prst="line">
              <a:avLst/>
            </a:prstGeom>
            <a:noFill/>
            <a:ln w="63500" cap="flat">
              <a:solidFill>
                <a:srgbClr val="FF2600"/>
              </a:solidFill>
              <a:prstDash val="solid"/>
              <a:bevel/>
            </a:ln>
            <a:effectLst>
              <a:outerShdw blurRad="101600" dist="508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303" name="Shape 303"/>
          <p:cNvSpPr/>
          <p:nvPr/>
        </p:nvSpPr>
        <p:spPr>
          <a:xfrm>
            <a:off x="19645653" y="4315039"/>
            <a:ext cx="974463" cy="181864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3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300">
                <a:solidFill>
                  <a:srgbClr val="FF2600"/>
                </a:solidFill>
              </a:rPr>
              <a:t>√</a:t>
            </a:r>
          </a:p>
        </p:txBody>
      </p:sp>
      <p:sp>
        <p:nvSpPr>
          <p:cNvPr id="304" name="Shape 304"/>
          <p:cNvSpPr/>
          <p:nvPr/>
        </p:nvSpPr>
        <p:spPr>
          <a:xfrm>
            <a:off x="19341369" y="3942860"/>
            <a:ext cx="1583031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i.p.</a:t>
            </a:r>
          </a:p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AEA</a:t>
            </a:r>
          </a:p>
        </p:txBody>
      </p:sp>
      <p:sp>
        <p:nvSpPr>
          <p:cNvPr id="305" name="Shape 305"/>
          <p:cNvSpPr/>
          <p:nvPr/>
        </p:nvSpPr>
        <p:spPr>
          <a:xfrm>
            <a:off x="21320776" y="1847304"/>
            <a:ext cx="1840282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RVM</a:t>
            </a:r>
          </a:p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CB1</a:t>
            </a:r>
          </a:p>
        </p:txBody>
      </p:sp>
      <p:grpSp>
        <p:nvGrpSpPr>
          <p:cNvPr id="308" name="Group 308"/>
          <p:cNvGrpSpPr/>
          <p:nvPr/>
        </p:nvGrpSpPr>
        <p:grpSpPr>
          <a:xfrm>
            <a:off x="21405504" y="1847304"/>
            <a:ext cx="1596033" cy="1595121"/>
            <a:chOff x="0" y="0"/>
            <a:chExt cx="1596032" cy="1595119"/>
          </a:xfrm>
        </p:grpSpPr>
        <p:sp>
          <p:nvSpPr>
            <p:cNvPr id="306" name="Shape 306"/>
            <p:cNvSpPr/>
            <p:nvPr/>
          </p:nvSpPr>
          <p:spPr>
            <a:xfrm flipV="1">
              <a:off x="-1" y="0"/>
              <a:ext cx="1595121" cy="1595120"/>
            </a:xfrm>
            <a:prstGeom prst="line">
              <a:avLst/>
            </a:prstGeom>
            <a:noFill/>
            <a:ln w="63500" cap="flat">
              <a:solidFill>
                <a:srgbClr val="FF2600"/>
              </a:solidFill>
              <a:prstDash val="solid"/>
              <a:bevel/>
            </a:ln>
            <a:effectLst>
              <a:outerShdw blurRad="101600" dist="508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 flipH="1" flipV="1">
              <a:off x="912" y="0"/>
              <a:ext cx="1595121" cy="1595120"/>
            </a:xfrm>
            <a:prstGeom prst="line">
              <a:avLst/>
            </a:prstGeom>
            <a:noFill/>
            <a:ln w="63500" cap="flat">
              <a:solidFill>
                <a:srgbClr val="FF2600"/>
              </a:solidFill>
              <a:prstDash val="solid"/>
              <a:bevel/>
            </a:ln>
            <a:effectLst>
              <a:outerShdw blurRad="101600" dist="508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309" name="Shape 309"/>
          <p:cNvSpPr/>
          <p:nvPr/>
        </p:nvSpPr>
        <p:spPr>
          <a:xfrm>
            <a:off x="21753686" y="4017190"/>
            <a:ext cx="974463" cy="181864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3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300">
                <a:solidFill>
                  <a:srgbClr val="FF2600"/>
                </a:solidFill>
              </a:rPr>
              <a:t>√</a:t>
            </a:r>
          </a:p>
        </p:txBody>
      </p:sp>
      <p:sp>
        <p:nvSpPr>
          <p:cNvPr id="310" name="Shape 310"/>
          <p:cNvSpPr/>
          <p:nvPr/>
        </p:nvSpPr>
        <p:spPr>
          <a:xfrm>
            <a:off x="21449402" y="3645011"/>
            <a:ext cx="1583030" cy="15951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i.p.</a:t>
            </a:r>
          </a:p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AEA</a:t>
            </a:r>
          </a:p>
        </p:txBody>
      </p:sp>
      <p:sp>
        <p:nvSpPr>
          <p:cNvPr id="311" name="Shape 311"/>
          <p:cNvSpPr/>
          <p:nvPr/>
        </p:nvSpPr>
        <p:spPr>
          <a:xfrm>
            <a:off x="4147865" y="11406249"/>
            <a:ext cx="5869646" cy="858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solidFill>
                  <a:srgbClr val="FF2600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2600"/>
                </a:solidFill>
              </a:rPr>
              <a:t>depressed phenotype</a:t>
            </a:r>
          </a:p>
        </p:txBody>
      </p:sp>
      <p:sp>
        <p:nvSpPr>
          <p:cNvPr id="312" name="Shape 312"/>
          <p:cNvSpPr/>
          <p:nvPr/>
        </p:nvSpPr>
        <p:spPr>
          <a:xfrm>
            <a:off x="16527371" y="11956792"/>
            <a:ext cx="5869645" cy="858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solidFill>
                  <a:srgbClr val="FF2600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2600"/>
                </a:solidFill>
              </a:rPr>
              <a:t>depressed phenotype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797979"/>
                </a:solidFill>
              </a:rPr>
              <a:t>Summary</a:t>
            </a:r>
          </a:p>
        </p:txBody>
      </p:sp>
      <p:sp>
        <p:nvSpPr>
          <p:cNvPr id="315" name="Shape 3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3200"/>
              <a:t>22</a:t>
            </a:fld>
            <a:endParaRPr sz="3200"/>
          </a:p>
        </p:txBody>
      </p:sp>
      <p:sp>
        <p:nvSpPr>
          <p:cNvPr id="316" name="Shape 316"/>
          <p:cNvSpPr/>
          <p:nvPr/>
        </p:nvSpPr>
        <p:spPr>
          <a:xfrm>
            <a:off x="46172" y="2601197"/>
            <a:ext cx="24992921" cy="67233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/>
          <a:p>
            <a:pPr marL="641684" lvl="0" indent="-641684">
              <a:spcBef>
                <a:spcPts val="2000"/>
              </a:spcBef>
              <a:buSzPct val="100000"/>
              <a:buChar char="•"/>
              <a:defRPr sz="1800"/>
            </a:pPr>
            <a:r>
              <a:rPr sz="6400">
                <a:latin typeface="Adobe Caslon Pro"/>
                <a:ea typeface="Adobe Caslon Pro"/>
                <a:cs typeface="Adobe Caslon Pro"/>
                <a:sym typeface="Adobe Caslon Pro"/>
              </a:rPr>
              <a:t>Stress-hyperresponsive phenotype exhibited formalin-induced hyperalgesia</a:t>
            </a:r>
          </a:p>
          <a:p>
            <a:pPr marL="1403684" lvl="2" indent="-641684">
              <a:spcBef>
                <a:spcPts val="2000"/>
              </a:spcBef>
              <a:buSzPct val="100000"/>
              <a:buChar char="•"/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due to lower level of AEA and 2-AG in RVM</a:t>
            </a:r>
          </a:p>
          <a:p>
            <a:pPr marL="641684" lvl="0" indent="-641684">
              <a:spcBef>
                <a:spcPts val="2000"/>
              </a:spcBef>
              <a:buSzPct val="100000"/>
              <a:buChar char="•"/>
              <a:defRPr sz="1800"/>
            </a:pPr>
            <a:r>
              <a:rPr sz="6400">
                <a:latin typeface="Adobe Caslon Pro"/>
                <a:ea typeface="Adobe Caslon Pro"/>
                <a:cs typeface="Adobe Caslon Pro"/>
                <a:sym typeface="Adobe Caslon Pro"/>
              </a:rPr>
              <a:t>Stress-induced hyperalgesia was relieved by AEA</a:t>
            </a:r>
          </a:p>
          <a:p>
            <a:pPr marL="641684" lvl="0" indent="-641684">
              <a:spcBef>
                <a:spcPts val="2000"/>
              </a:spcBef>
              <a:buSzPct val="100000"/>
              <a:buChar char="•"/>
              <a:defRPr sz="1800"/>
            </a:pPr>
            <a:r>
              <a:rPr sz="6400">
                <a:latin typeface="Adobe Caslon Pro"/>
                <a:ea typeface="Adobe Caslon Pro"/>
                <a:cs typeface="Adobe Caslon Pro"/>
                <a:sym typeface="Adobe Caslon Pro"/>
              </a:rPr>
              <a:t>Stress-induced hyperalgesia was potentiated by CB1 receptor antagonist</a:t>
            </a:r>
          </a:p>
          <a:p>
            <a:pPr lvl="0">
              <a:spcBef>
                <a:spcPts val="2000"/>
              </a:spcBef>
              <a:defRPr sz="1800"/>
            </a:pPr>
            <a:r>
              <a:rPr sz="6400">
                <a:latin typeface="Adobe Caslon Pro"/>
                <a:ea typeface="Adobe Caslon Pro"/>
                <a:cs typeface="Adobe Caslon Pro"/>
                <a:sym typeface="Adobe Caslon Pro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Screen Shot 2015-10-09 at 9.49.15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0" y="2193332"/>
            <a:ext cx="21209000" cy="7747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797979"/>
                </a:solidFill>
              </a:rPr>
              <a:t>Summary</a:t>
            </a:r>
          </a:p>
        </p:txBody>
      </p:sp>
      <p:sp>
        <p:nvSpPr>
          <p:cNvPr id="323" name="Shape 3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3200"/>
              <a:t>24</a:t>
            </a:fld>
            <a:endParaRPr sz="3200"/>
          </a:p>
        </p:txBody>
      </p:sp>
      <p:sp>
        <p:nvSpPr>
          <p:cNvPr id="324" name="Shape 324"/>
          <p:cNvSpPr/>
          <p:nvPr/>
        </p:nvSpPr>
        <p:spPr>
          <a:xfrm>
            <a:off x="46172" y="2601197"/>
            <a:ext cx="24992921" cy="55041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/>
          <a:p>
            <a:pPr marL="641684" lvl="0" indent="-641684">
              <a:spcBef>
                <a:spcPts val="2000"/>
              </a:spcBef>
              <a:buSzPct val="100000"/>
              <a:buChar char="•"/>
              <a:defRPr sz="1800"/>
            </a:pPr>
            <a:r>
              <a:rPr sz="6400">
                <a:latin typeface="Adobe Caslon Pro"/>
                <a:ea typeface="Adobe Caslon Pro"/>
                <a:cs typeface="Adobe Caslon Pro"/>
                <a:sym typeface="Adobe Caslon Pro"/>
              </a:rPr>
              <a:t>Mice exposure to chronic stress showed</a:t>
            </a:r>
          </a:p>
          <a:p>
            <a:pPr marL="1403684" lvl="2" indent="-641684">
              <a:spcBef>
                <a:spcPts val="2000"/>
              </a:spcBef>
              <a:buSzPct val="100000"/>
              <a:buChar char="•"/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anxiety- and depression-like behavior</a:t>
            </a:r>
          </a:p>
          <a:p>
            <a:pPr marL="1403684" lvl="2" indent="-641684">
              <a:spcBef>
                <a:spcPts val="2000"/>
              </a:spcBef>
              <a:buSzPct val="100000"/>
              <a:buChar char="•"/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thermal and mechanical hyperalgesia</a:t>
            </a:r>
          </a:p>
          <a:p>
            <a:pPr marL="641684" lvl="0" indent="-641684">
              <a:spcBef>
                <a:spcPts val="2000"/>
              </a:spcBef>
              <a:buSzPct val="100000"/>
              <a:buChar char="•"/>
              <a:defRPr sz="1800"/>
            </a:pPr>
            <a:r>
              <a:rPr sz="6400">
                <a:latin typeface="Adobe Caslon Pro"/>
                <a:ea typeface="Adobe Caslon Pro"/>
                <a:cs typeface="Adobe Caslon Pro"/>
                <a:sym typeface="Adobe Caslon Pro"/>
              </a:rPr>
              <a:t>AEA  decreased mechanical hyperalgesia and anxiety-like behavior</a:t>
            </a:r>
          </a:p>
          <a:p>
            <a:pPr lvl="0">
              <a:spcBef>
                <a:spcPts val="2000"/>
              </a:spcBef>
              <a:defRPr sz="1800"/>
            </a:pPr>
            <a:r>
              <a:rPr sz="6400">
                <a:latin typeface="Adobe Caslon Pro"/>
                <a:ea typeface="Adobe Caslon Pro"/>
                <a:cs typeface="Adobe Caslon Pro"/>
                <a:sym typeface="Adobe Caslon Pro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Screen Shot 2015-10-08 at 8.56.40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1500" y="1765930"/>
            <a:ext cx="20701000" cy="11201401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Shape 327"/>
          <p:cNvSpPr/>
          <p:nvPr/>
        </p:nvSpPr>
        <p:spPr>
          <a:xfrm rot="5400000">
            <a:off x="5648620" y="5152323"/>
            <a:ext cx="1451519" cy="453168"/>
          </a:xfrm>
          <a:prstGeom prst="rightArrow">
            <a:avLst>
              <a:gd name="adj1" fmla="val 32000"/>
              <a:gd name="adj2" fmla="val 179360"/>
            </a:avLst>
          </a:prstGeom>
          <a:solidFill>
            <a:srgbClr val="FF2600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2600"/>
                </a:solidFill>
              </a:defRPr>
            </a:pPr>
            <a:endParaRPr/>
          </a:p>
        </p:txBody>
      </p:sp>
      <p:sp>
        <p:nvSpPr>
          <p:cNvPr id="328" name="Shape 328"/>
          <p:cNvSpPr/>
          <p:nvPr/>
        </p:nvSpPr>
        <p:spPr>
          <a:xfrm rot="5400000">
            <a:off x="8316880" y="5139623"/>
            <a:ext cx="1451520" cy="453168"/>
          </a:xfrm>
          <a:prstGeom prst="rightArrow">
            <a:avLst>
              <a:gd name="adj1" fmla="val 32000"/>
              <a:gd name="adj2" fmla="val 179360"/>
            </a:avLst>
          </a:prstGeom>
          <a:solidFill>
            <a:srgbClr val="FF2600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2600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/>
        </p:nvSpPr>
        <p:spPr>
          <a:xfrm>
            <a:off x="9918165" y="705311"/>
            <a:ext cx="2999294" cy="13360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7200"/>
            </a:lvl1pPr>
          </a:lstStyle>
          <a:p>
            <a:pPr lvl="0">
              <a:defRPr sz="1800"/>
            </a:pPr>
            <a:r>
              <a:rPr sz="7200"/>
              <a:t>Animal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/>
          </p:cNvSpPr>
          <p:nvPr>
            <p:ph type="title"/>
          </p:nvPr>
        </p:nvSpPr>
        <p:spPr>
          <a:xfrm>
            <a:off x="2455942" y="524346"/>
            <a:ext cx="20735136" cy="23544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6F6D5D"/>
                </a:solidFill>
              </a:rPr>
              <a:t>2-AG and AEA metabolism</a:t>
            </a:r>
          </a:p>
        </p:txBody>
      </p:sp>
      <p:sp>
        <p:nvSpPr>
          <p:cNvPr id="335" name="Shape 335"/>
          <p:cNvSpPr>
            <a:spLocks noGrp="1"/>
          </p:cNvSpPr>
          <p:nvPr>
            <p:ph type="sldNum" sz="quarter" idx="2"/>
          </p:nvPr>
        </p:nvSpPr>
        <p:spPr>
          <a:xfrm>
            <a:off x="19576837" y="12248688"/>
            <a:ext cx="4267201" cy="5841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3200"/>
              <a:t>27</a:t>
            </a:fld>
            <a:endParaRPr sz="3200"/>
          </a:p>
        </p:txBody>
      </p:sp>
      <p:sp>
        <p:nvSpPr>
          <p:cNvPr id="336" name="Shape 336"/>
          <p:cNvSpPr/>
          <p:nvPr/>
        </p:nvSpPr>
        <p:spPr>
          <a:xfrm>
            <a:off x="445358" y="3861152"/>
            <a:ext cx="4675735" cy="1059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6400"/>
              <a:t>diacylglycerol</a:t>
            </a:r>
          </a:p>
        </p:txBody>
      </p:sp>
      <p:sp>
        <p:nvSpPr>
          <p:cNvPr id="337" name="Shape 337"/>
          <p:cNvSpPr/>
          <p:nvPr/>
        </p:nvSpPr>
        <p:spPr>
          <a:xfrm>
            <a:off x="9611724" y="3861152"/>
            <a:ext cx="2225955" cy="1059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6400"/>
              <a:t>2-AG</a:t>
            </a:r>
          </a:p>
        </p:txBody>
      </p:sp>
      <p:sp>
        <p:nvSpPr>
          <p:cNvPr id="338" name="Shape 338"/>
          <p:cNvSpPr/>
          <p:nvPr/>
        </p:nvSpPr>
        <p:spPr>
          <a:xfrm>
            <a:off x="15645317" y="3861152"/>
            <a:ext cx="5552746" cy="1059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6400"/>
              <a:t>arachidonic acid</a:t>
            </a:r>
          </a:p>
        </p:txBody>
      </p:sp>
      <p:sp>
        <p:nvSpPr>
          <p:cNvPr id="339" name="Shape 339"/>
          <p:cNvSpPr/>
          <p:nvPr/>
        </p:nvSpPr>
        <p:spPr>
          <a:xfrm>
            <a:off x="1502811" y="7967752"/>
            <a:ext cx="2560829" cy="1059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6400"/>
              <a:t>NAPE</a:t>
            </a:r>
          </a:p>
        </p:txBody>
      </p:sp>
      <p:sp>
        <p:nvSpPr>
          <p:cNvPr id="340" name="Shape 340"/>
          <p:cNvSpPr/>
          <p:nvPr/>
        </p:nvSpPr>
        <p:spPr>
          <a:xfrm>
            <a:off x="9712105" y="7967752"/>
            <a:ext cx="2025194" cy="1059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6400"/>
              <a:t>AEA</a:t>
            </a:r>
          </a:p>
        </p:txBody>
      </p:sp>
      <p:sp>
        <p:nvSpPr>
          <p:cNvPr id="341" name="Shape 341"/>
          <p:cNvSpPr/>
          <p:nvPr/>
        </p:nvSpPr>
        <p:spPr>
          <a:xfrm>
            <a:off x="15645317" y="7967752"/>
            <a:ext cx="5552746" cy="1059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6400"/>
              <a:t>arachidonic acid</a:t>
            </a:r>
          </a:p>
        </p:txBody>
      </p:sp>
      <p:sp>
        <p:nvSpPr>
          <p:cNvPr id="342" name="Shape 342"/>
          <p:cNvSpPr/>
          <p:nvPr/>
        </p:nvSpPr>
        <p:spPr>
          <a:xfrm>
            <a:off x="11894425" y="8497341"/>
            <a:ext cx="3694148" cy="1"/>
          </a:xfrm>
          <a:prstGeom prst="line">
            <a:avLst/>
          </a:prstGeom>
          <a:ln w="1905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5039364" y="8497341"/>
            <a:ext cx="4174119" cy="1"/>
          </a:xfrm>
          <a:prstGeom prst="line">
            <a:avLst/>
          </a:prstGeom>
          <a:ln w="1905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11894425" y="4390742"/>
            <a:ext cx="3694148" cy="1"/>
          </a:xfrm>
          <a:prstGeom prst="line">
            <a:avLst/>
          </a:prstGeom>
          <a:ln w="1905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5646334" y="4517742"/>
            <a:ext cx="3694148" cy="1"/>
          </a:xfrm>
          <a:prstGeom prst="line">
            <a:avLst/>
          </a:prstGeom>
          <a:ln w="1905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5254602" y="7086764"/>
            <a:ext cx="3266541" cy="1043941"/>
          </a:xfrm>
          <a:prstGeom prst="rect">
            <a:avLst/>
          </a:prstGeom>
          <a:solidFill>
            <a:srgbClr val="FFFFFF"/>
          </a:solidFill>
          <a:ln w="63500">
            <a:solidFill>
              <a:srgbClr val="25256F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NAPE-PLD</a:t>
            </a:r>
          </a:p>
        </p:txBody>
      </p:sp>
      <p:sp>
        <p:nvSpPr>
          <p:cNvPr id="347" name="Shape 347"/>
          <p:cNvSpPr/>
          <p:nvPr/>
        </p:nvSpPr>
        <p:spPr>
          <a:xfrm>
            <a:off x="12527631" y="7086764"/>
            <a:ext cx="1934826" cy="1043941"/>
          </a:xfrm>
          <a:prstGeom prst="rect">
            <a:avLst/>
          </a:prstGeom>
          <a:solidFill>
            <a:srgbClr val="FFFFFF"/>
          </a:solidFill>
          <a:ln w="63500">
            <a:solidFill>
              <a:srgbClr val="25256F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FAAH</a:t>
            </a:r>
          </a:p>
        </p:txBody>
      </p:sp>
      <p:sp>
        <p:nvSpPr>
          <p:cNvPr id="348" name="Shape 348"/>
          <p:cNvSpPr/>
          <p:nvPr/>
        </p:nvSpPr>
        <p:spPr>
          <a:xfrm>
            <a:off x="6119868" y="3083912"/>
            <a:ext cx="2013110" cy="1043941"/>
          </a:xfrm>
          <a:prstGeom prst="rect">
            <a:avLst/>
          </a:prstGeom>
          <a:solidFill>
            <a:srgbClr val="FFFFFF"/>
          </a:solidFill>
          <a:ln w="63500">
            <a:solidFill>
              <a:srgbClr val="25256F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DAGL</a:t>
            </a:r>
          </a:p>
        </p:txBody>
      </p:sp>
      <p:sp>
        <p:nvSpPr>
          <p:cNvPr id="349" name="Shape 349"/>
          <p:cNvSpPr/>
          <p:nvPr/>
        </p:nvSpPr>
        <p:spPr>
          <a:xfrm>
            <a:off x="12450290" y="2984551"/>
            <a:ext cx="2114908" cy="1043941"/>
          </a:xfrm>
          <a:prstGeom prst="rect">
            <a:avLst/>
          </a:prstGeom>
          <a:solidFill>
            <a:srgbClr val="FFFFFF"/>
          </a:solidFill>
          <a:ln w="63500">
            <a:solidFill>
              <a:srgbClr val="25256F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MAGL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797979"/>
                </a:solidFill>
              </a:rPr>
              <a:t>Time spend in open arms</a:t>
            </a:r>
          </a:p>
        </p:txBody>
      </p:sp>
      <p:sp>
        <p:nvSpPr>
          <p:cNvPr id="352" name="Shape 3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3200"/>
              <a:t>28</a:t>
            </a:fld>
            <a:endParaRPr sz="3200"/>
          </a:p>
        </p:txBody>
      </p:sp>
      <p:pic>
        <p:nvPicPr>
          <p:cNvPr id="353" name="Screen Shot 2015-10-08 at 10.23.01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6803" y="4313528"/>
            <a:ext cx="13165704" cy="6880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Screen Shot 2015-10-08 at 10.23.35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8672" y="3324678"/>
            <a:ext cx="3911601" cy="660401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hape 355"/>
          <p:cNvSpPr/>
          <p:nvPr/>
        </p:nvSpPr>
        <p:spPr>
          <a:xfrm>
            <a:off x="1851704" y="3400661"/>
            <a:ext cx="975107" cy="1005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6000" b="1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 b="0"/>
            </a:pPr>
            <a:r>
              <a:rPr sz="6000" b="1"/>
              <a:t>2a</a:t>
            </a:r>
          </a:p>
        </p:txBody>
      </p:sp>
      <p:sp>
        <p:nvSpPr>
          <p:cNvPr id="356" name="Shape 356"/>
          <p:cNvSpPr/>
          <p:nvPr/>
        </p:nvSpPr>
        <p:spPr>
          <a:xfrm flipH="1">
            <a:off x="1264820" y="6344816"/>
            <a:ext cx="1" cy="3025262"/>
          </a:xfrm>
          <a:prstGeom prst="line">
            <a:avLst/>
          </a:prstGeom>
          <a:ln w="1524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57" name="Shape 357"/>
          <p:cNvSpPr/>
          <p:nvPr/>
        </p:nvSpPr>
        <p:spPr>
          <a:xfrm rot="16200000">
            <a:off x="213516" y="7428186"/>
            <a:ext cx="3411221" cy="858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more anxiety</a:t>
            </a:r>
          </a:p>
        </p:txBody>
      </p:sp>
      <p:sp>
        <p:nvSpPr>
          <p:cNvPr id="358" name="Shape 358"/>
          <p:cNvSpPr/>
          <p:nvPr/>
        </p:nvSpPr>
        <p:spPr>
          <a:xfrm>
            <a:off x="4090129" y="11064799"/>
            <a:ext cx="10749427" cy="596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3622851" y="11318747"/>
            <a:ext cx="2630804" cy="8585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Control</a:t>
            </a:r>
          </a:p>
        </p:txBody>
      </p:sp>
      <p:sp>
        <p:nvSpPr>
          <p:cNvPr id="360" name="Shape 360"/>
          <p:cNvSpPr/>
          <p:nvPr/>
        </p:nvSpPr>
        <p:spPr>
          <a:xfrm>
            <a:off x="7220313" y="11152926"/>
            <a:ext cx="974463" cy="181864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3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300">
                <a:solidFill>
                  <a:srgbClr val="FF2600"/>
                </a:solidFill>
              </a:rPr>
              <a:t>√</a:t>
            </a:r>
          </a:p>
        </p:txBody>
      </p:sp>
      <p:sp>
        <p:nvSpPr>
          <p:cNvPr id="361" name="Shape 361"/>
          <p:cNvSpPr/>
          <p:nvPr/>
        </p:nvSpPr>
        <p:spPr>
          <a:xfrm>
            <a:off x="6916029" y="10761484"/>
            <a:ext cx="1583031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i.p.</a:t>
            </a:r>
          </a:p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AEA</a:t>
            </a:r>
          </a:p>
        </p:txBody>
      </p:sp>
      <p:sp>
        <p:nvSpPr>
          <p:cNvPr id="362" name="Shape 362"/>
          <p:cNvSpPr/>
          <p:nvPr/>
        </p:nvSpPr>
        <p:spPr>
          <a:xfrm>
            <a:off x="10147390" y="11115772"/>
            <a:ext cx="974463" cy="181864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3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300">
                <a:solidFill>
                  <a:srgbClr val="FF2600"/>
                </a:solidFill>
              </a:rPr>
              <a:t>√</a:t>
            </a:r>
          </a:p>
        </p:txBody>
      </p:sp>
      <p:sp>
        <p:nvSpPr>
          <p:cNvPr id="363" name="Shape 363"/>
          <p:cNvSpPr/>
          <p:nvPr/>
        </p:nvSpPr>
        <p:spPr>
          <a:xfrm>
            <a:off x="9767820" y="10762431"/>
            <a:ext cx="1733602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i.p.</a:t>
            </a:r>
          </a:p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2-AG</a:t>
            </a:r>
          </a:p>
        </p:txBody>
      </p:sp>
      <p:sp>
        <p:nvSpPr>
          <p:cNvPr id="364" name="Shape 364"/>
          <p:cNvSpPr/>
          <p:nvPr/>
        </p:nvSpPr>
        <p:spPr>
          <a:xfrm>
            <a:off x="13074465" y="11141172"/>
            <a:ext cx="974463" cy="181864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3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300">
                <a:solidFill>
                  <a:srgbClr val="FF2600"/>
                </a:solidFill>
              </a:rPr>
              <a:t>√</a:t>
            </a:r>
          </a:p>
        </p:txBody>
      </p:sp>
      <p:sp>
        <p:nvSpPr>
          <p:cNvPr id="365" name="Shape 365"/>
          <p:cNvSpPr/>
          <p:nvPr/>
        </p:nvSpPr>
        <p:spPr>
          <a:xfrm>
            <a:off x="12692762" y="10892111"/>
            <a:ext cx="1737869" cy="23317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AEA</a:t>
            </a:r>
          </a:p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+</a:t>
            </a:r>
          </a:p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2-AG</a:t>
            </a:r>
          </a:p>
        </p:txBody>
      </p:sp>
      <p:sp>
        <p:nvSpPr>
          <p:cNvPr id="366" name="Shape 366"/>
          <p:cNvSpPr/>
          <p:nvPr/>
        </p:nvSpPr>
        <p:spPr>
          <a:xfrm>
            <a:off x="8201248" y="3282736"/>
            <a:ext cx="2201774" cy="85852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800" b="1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 b="0"/>
            </a:pPr>
            <a:r>
              <a:rPr sz="4800" b="1"/>
              <a:t>stressed</a:t>
            </a:r>
          </a:p>
        </p:txBody>
      </p:sp>
      <p:grpSp>
        <p:nvGrpSpPr>
          <p:cNvPr id="369" name="Group 369"/>
          <p:cNvGrpSpPr/>
          <p:nvPr/>
        </p:nvGrpSpPr>
        <p:grpSpPr>
          <a:xfrm>
            <a:off x="20042894" y="5027304"/>
            <a:ext cx="859012" cy="858521"/>
            <a:chOff x="0" y="0"/>
            <a:chExt cx="859010" cy="858519"/>
          </a:xfrm>
        </p:grpSpPr>
        <p:sp>
          <p:nvSpPr>
            <p:cNvPr id="367" name="Shape 367"/>
            <p:cNvSpPr/>
            <p:nvPr/>
          </p:nvSpPr>
          <p:spPr>
            <a:xfrm flipV="1">
              <a:off x="-1" y="-1"/>
              <a:ext cx="858521" cy="858521"/>
            </a:xfrm>
            <a:prstGeom prst="line">
              <a:avLst/>
            </a:prstGeom>
            <a:noFill/>
            <a:ln w="63500" cap="flat">
              <a:solidFill>
                <a:srgbClr val="FF2600"/>
              </a:solidFill>
              <a:prstDash val="solid"/>
              <a:bevel/>
            </a:ln>
            <a:effectLst>
              <a:outerShdw blurRad="101600" dist="508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 flipH="1" flipV="1">
              <a:off x="491" y="-1"/>
              <a:ext cx="858520" cy="858521"/>
            </a:xfrm>
            <a:prstGeom prst="line">
              <a:avLst/>
            </a:prstGeom>
            <a:noFill/>
            <a:ln w="63500" cap="flat">
              <a:solidFill>
                <a:srgbClr val="FF2600"/>
              </a:solidFill>
              <a:prstDash val="solid"/>
              <a:bevel/>
            </a:ln>
            <a:effectLst>
              <a:outerShdw blurRad="101600" dist="508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370" name="Shape 370"/>
          <p:cNvSpPr/>
          <p:nvPr/>
        </p:nvSpPr>
        <p:spPr>
          <a:xfrm>
            <a:off x="14422325" y="3842569"/>
            <a:ext cx="9436188" cy="410261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/>
          <a:p>
            <a:pPr marL="481263" lvl="0" indent="-481263">
              <a:spcBef>
                <a:spcPts val="700"/>
              </a:spcBef>
              <a:buSzPct val="100000"/>
              <a:buChar char="•"/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Chronic stress=&gt; ⬆️ anxiety</a:t>
            </a:r>
          </a:p>
          <a:p>
            <a:pPr marL="481263" lvl="0" indent="-481263">
              <a:spcBef>
                <a:spcPts val="700"/>
              </a:spcBef>
              <a:buSzPct val="100000"/>
              <a:buChar char="•"/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Chronic stress+AEA=&gt; ⬆️ anxiety </a:t>
            </a:r>
            <a:endParaRPr sz="4800">
              <a:solidFill>
                <a:srgbClr val="FF2600"/>
              </a:solidFill>
              <a:latin typeface="Adobe Caslon Pro"/>
              <a:ea typeface="Adobe Caslon Pro"/>
              <a:cs typeface="Adobe Caslon Pro"/>
              <a:sym typeface="Adobe Caslon Pro"/>
            </a:endParaRPr>
          </a:p>
          <a:p>
            <a:pPr marL="481263" lvl="0" indent="-481263">
              <a:spcBef>
                <a:spcPts val="700"/>
              </a:spcBef>
              <a:buSzPct val="100000"/>
              <a:buChar char="•"/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2-AG=&gt; ⬆️ anxiety</a:t>
            </a:r>
          </a:p>
          <a:p>
            <a:pPr marL="481263" lvl="0" indent="-481263">
              <a:spcBef>
                <a:spcPts val="700"/>
              </a:spcBef>
              <a:buSzPct val="100000"/>
              <a:buChar char="•"/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2-AG+AEA=&gt; ⬆️ anxiety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/>
        </p:nvSpPr>
        <p:spPr>
          <a:xfrm>
            <a:off x="14188986" y="4093609"/>
            <a:ext cx="9436188" cy="308305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/>
          <a:p>
            <a:pPr marL="481263" lvl="0" indent="-481263">
              <a:spcBef>
                <a:spcPts val="700"/>
              </a:spcBef>
              <a:buSzPct val="100000"/>
              <a:buChar char="•"/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Chronic stress=&gt; ⬆️ anxiety</a:t>
            </a:r>
          </a:p>
          <a:p>
            <a:pPr marL="481263" lvl="0" indent="-481263">
              <a:spcBef>
                <a:spcPts val="700"/>
              </a:spcBef>
              <a:buSzPct val="100000"/>
              <a:buChar char="•"/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Chronic stress+AEA=&gt; ⬆️ anxiety </a:t>
            </a:r>
            <a:endParaRPr sz="4800">
              <a:solidFill>
                <a:srgbClr val="FF2600"/>
              </a:solidFill>
              <a:latin typeface="Adobe Caslon Pro"/>
              <a:ea typeface="Adobe Caslon Pro"/>
              <a:cs typeface="Adobe Caslon Pro"/>
              <a:sym typeface="Adobe Caslon Pro"/>
            </a:endParaRPr>
          </a:p>
          <a:p>
            <a:pPr marL="481263" lvl="0" indent="-481263">
              <a:spcBef>
                <a:spcPts val="700"/>
              </a:spcBef>
              <a:buSzPct val="100000"/>
              <a:buChar char="•"/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Chronic stress+2-AG=&gt; ⬆️ anxiety</a:t>
            </a:r>
          </a:p>
        </p:txBody>
      </p:sp>
      <p:pic>
        <p:nvPicPr>
          <p:cNvPr id="373" name="Screen Shot 2015-10-08 at 10.23.14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3565" y="3905866"/>
            <a:ext cx="10749427" cy="7181853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797979"/>
                </a:solidFill>
              </a:rPr>
              <a:t>Time spend in light</a:t>
            </a:r>
          </a:p>
        </p:txBody>
      </p:sp>
      <p:sp>
        <p:nvSpPr>
          <p:cNvPr id="375" name="Shape 3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3200"/>
              <a:t>29</a:t>
            </a:fld>
            <a:endParaRPr sz="3200"/>
          </a:p>
        </p:txBody>
      </p:sp>
      <p:pic>
        <p:nvPicPr>
          <p:cNvPr id="376" name="Screen Shot 2015-10-08 at 10.23.35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8672" y="3324678"/>
            <a:ext cx="3911601" cy="660401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Shape 377"/>
          <p:cNvSpPr/>
          <p:nvPr/>
        </p:nvSpPr>
        <p:spPr>
          <a:xfrm>
            <a:off x="1851704" y="3400661"/>
            <a:ext cx="956057" cy="1005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6000" b="1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 b="0"/>
            </a:pPr>
            <a:r>
              <a:rPr sz="6000" b="1"/>
              <a:t>2c</a:t>
            </a:r>
          </a:p>
        </p:txBody>
      </p:sp>
      <p:sp>
        <p:nvSpPr>
          <p:cNvPr id="378" name="Shape 378"/>
          <p:cNvSpPr/>
          <p:nvPr/>
        </p:nvSpPr>
        <p:spPr>
          <a:xfrm flipH="1">
            <a:off x="1320297" y="6344816"/>
            <a:ext cx="1" cy="3025262"/>
          </a:xfrm>
          <a:prstGeom prst="line">
            <a:avLst/>
          </a:prstGeom>
          <a:ln w="1524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79" name="Shape 379"/>
          <p:cNvSpPr/>
          <p:nvPr/>
        </p:nvSpPr>
        <p:spPr>
          <a:xfrm rot="16200000">
            <a:off x="393362" y="7428186"/>
            <a:ext cx="3411221" cy="858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more anxiety</a:t>
            </a:r>
          </a:p>
        </p:txBody>
      </p:sp>
      <p:sp>
        <p:nvSpPr>
          <p:cNvPr id="380" name="Shape 380"/>
          <p:cNvSpPr/>
          <p:nvPr/>
        </p:nvSpPr>
        <p:spPr>
          <a:xfrm>
            <a:off x="3518629" y="11064799"/>
            <a:ext cx="10749427" cy="596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3051350" y="11318747"/>
            <a:ext cx="2630804" cy="8585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Control</a:t>
            </a:r>
          </a:p>
        </p:txBody>
      </p:sp>
      <p:sp>
        <p:nvSpPr>
          <p:cNvPr id="382" name="Shape 382"/>
          <p:cNvSpPr/>
          <p:nvPr/>
        </p:nvSpPr>
        <p:spPr>
          <a:xfrm>
            <a:off x="6648813" y="11152926"/>
            <a:ext cx="974463" cy="181864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3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300">
                <a:solidFill>
                  <a:srgbClr val="FF2600"/>
                </a:solidFill>
              </a:rPr>
              <a:t>√</a:t>
            </a:r>
          </a:p>
        </p:txBody>
      </p:sp>
      <p:sp>
        <p:nvSpPr>
          <p:cNvPr id="383" name="Shape 383"/>
          <p:cNvSpPr/>
          <p:nvPr/>
        </p:nvSpPr>
        <p:spPr>
          <a:xfrm>
            <a:off x="6344529" y="10761484"/>
            <a:ext cx="1583031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i.p.</a:t>
            </a:r>
          </a:p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AEA</a:t>
            </a:r>
          </a:p>
        </p:txBody>
      </p:sp>
      <p:sp>
        <p:nvSpPr>
          <p:cNvPr id="384" name="Shape 384"/>
          <p:cNvSpPr/>
          <p:nvPr/>
        </p:nvSpPr>
        <p:spPr>
          <a:xfrm>
            <a:off x="9196320" y="11152926"/>
            <a:ext cx="974463" cy="181864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3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300">
                <a:solidFill>
                  <a:srgbClr val="FF2600"/>
                </a:solidFill>
              </a:rPr>
              <a:t>√</a:t>
            </a:r>
          </a:p>
        </p:txBody>
      </p:sp>
      <p:sp>
        <p:nvSpPr>
          <p:cNvPr id="385" name="Shape 385"/>
          <p:cNvSpPr/>
          <p:nvPr/>
        </p:nvSpPr>
        <p:spPr>
          <a:xfrm>
            <a:off x="8816751" y="10761484"/>
            <a:ext cx="1733601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i.p.</a:t>
            </a:r>
          </a:p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2-AG</a:t>
            </a:r>
          </a:p>
        </p:txBody>
      </p:sp>
      <p:sp>
        <p:nvSpPr>
          <p:cNvPr id="386" name="Shape 386"/>
          <p:cNvSpPr/>
          <p:nvPr/>
        </p:nvSpPr>
        <p:spPr>
          <a:xfrm>
            <a:off x="11439544" y="11152926"/>
            <a:ext cx="974463" cy="181864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3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300">
                <a:solidFill>
                  <a:srgbClr val="FF2600"/>
                </a:solidFill>
              </a:rPr>
              <a:t>√</a:t>
            </a:r>
          </a:p>
        </p:txBody>
      </p:sp>
      <p:sp>
        <p:nvSpPr>
          <p:cNvPr id="387" name="Shape 387"/>
          <p:cNvSpPr/>
          <p:nvPr/>
        </p:nvSpPr>
        <p:spPr>
          <a:xfrm>
            <a:off x="11129568" y="10896386"/>
            <a:ext cx="1737869" cy="23317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AEA</a:t>
            </a:r>
          </a:p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+</a:t>
            </a:r>
          </a:p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2-AG</a:t>
            </a:r>
          </a:p>
        </p:txBody>
      </p:sp>
      <p:sp>
        <p:nvSpPr>
          <p:cNvPr id="388" name="Shape 388"/>
          <p:cNvSpPr/>
          <p:nvPr/>
        </p:nvSpPr>
        <p:spPr>
          <a:xfrm>
            <a:off x="8201248" y="3282736"/>
            <a:ext cx="2201774" cy="85852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800" b="1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 b="0"/>
            </a:pPr>
            <a:r>
              <a:rPr sz="4800" b="1"/>
              <a:t>stressed</a:t>
            </a:r>
          </a:p>
        </p:txBody>
      </p:sp>
      <p:grpSp>
        <p:nvGrpSpPr>
          <p:cNvPr id="391" name="Group 391"/>
          <p:cNvGrpSpPr/>
          <p:nvPr/>
        </p:nvGrpSpPr>
        <p:grpSpPr>
          <a:xfrm>
            <a:off x="19890494" y="5205875"/>
            <a:ext cx="859012" cy="858521"/>
            <a:chOff x="0" y="0"/>
            <a:chExt cx="859010" cy="858519"/>
          </a:xfrm>
        </p:grpSpPr>
        <p:sp>
          <p:nvSpPr>
            <p:cNvPr id="389" name="Shape 389"/>
            <p:cNvSpPr/>
            <p:nvPr/>
          </p:nvSpPr>
          <p:spPr>
            <a:xfrm flipV="1">
              <a:off x="-1" y="-1"/>
              <a:ext cx="858521" cy="858521"/>
            </a:xfrm>
            <a:prstGeom prst="line">
              <a:avLst/>
            </a:prstGeom>
            <a:noFill/>
            <a:ln w="63500" cap="flat">
              <a:solidFill>
                <a:srgbClr val="FF2600"/>
              </a:solidFill>
              <a:prstDash val="solid"/>
              <a:bevel/>
            </a:ln>
            <a:effectLst>
              <a:outerShdw blurRad="101600" dist="508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 flipH="1" flipV="1">
              <a:off x="491" y="-1"/>
              <a:ext cx="858520" cy="858521"/>
            </a:xfrm>
            <a:prstGeom prst="line">
              <a:avLst/>
            </a:prstGeom>
            <a:noFill/>
            <a:ln w="63500" cap="flat">
              <a:solidFill>
                <a:srgbClr val="FF2600"/>
              </a:solidFill>
              <a:prstDash val="solid"/>
              <a:bevel/>
            </a:ln>
            <a:effectLst>
              <a:outerShdw blurRad="101600" dist="508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394" name="Group 394"/>
          <p:cNvGrpSpPr/>
          <p:nvPr/>
        </p:nvGrpSpPr>
        <p:grpSpPr>
          <a:xfrm>
            <a:off x="19890494" y="6187994"/>
            <a:ext cx="859012" cy="858521"/>
            <a:chOff x="0" y="0"/>
            <a:chExt cx="859010" cy="858519"/>
          </a:xfrm>
        </p:grpSpPr>
        <p:sp>
          <p:nvSpPr>
            <p:cNvPr id="392" name="Shape 392"/>
            <p:cNvSpPr/>
            <p:nvPr/>
          </p:nvSpPr>
          <p:spPr>
            <a:xfrm flipV="1">
              <a:off x="-1" y="-1"/>
              <a:ext cx="858521" cy="858521"/>
            </a:xfrm>
            <a:prstGeom prst="line">
              <a:avLst/>
            </a:prstGeom>
            <a:noFill/>
            <a:ln w="63500" cap="flat">
              <a:solidFill>
                <a:srgbClr val="FF2600"/>
              </a:solidFill>
              <a:prstDash val="solid"/>
              <a:bevel/>
            </a:ln>
            <a:effectLst>
              <a:outerShdw blurRad="101600" dist="508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 flipH="1" flipV="1">
              <a:off x="491" y="-1"/>
              <a:ext cx="858520" cy="858521"/>
            </a:xfrm>
            <a:prstGeom prst="line">
              <a:avLst/>
            </a:prstGeom>
            <a:noFill/>
            <a:ln w="63500" cap="flat">
              <a:solidFill>
                <a:srgbClr val="FF2600"/>
              </a:solidFill>
              <a:prstDash val="solid"/>
              <a:bevel/>
            </a:ln>
            <a:effectLst>
              <a:outerShdw blurRad="101600" dist="508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2455942" y="524346"/>
            <a:ext cx="20735136" cy="23544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6F6D5D"/>
                </a:solidFill>
              </a:rPr>
              <a:t>2-AG and AEA metabolism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19576837" y="12248688"/>
            <a:ext cx="4267201" cy="5841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3200"/>
              <a:t>3</a:t>
            </a:fld>
            <a:endParaRPr sz="3200"/>
          </a:p>
        </p:txBody>
      </p:sp>
      <p:sp>
        <p:nvSpPr>
          <p:cNvPr id="33" name="Shape 33"/>
          <p:cNvSpPr/>
          <p:nvPr/>
        </p:nvSpPr>
        <p:spPr>
          <a:xfrm>
            <a:off x="445358" y="3861152"/>
            <a:ext cx="4675735" cy="1059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6400"/>
              <a:t>diacylglycerol</a:t>
            </a:r>
          </a:p>
        </p:txBody>
      </p:sp>
      <p:sp>
        <p:nvSpPr>
          <p:cNvPr id="34" name="Shape 34"/>
          <p:cNvSpPr/>
          <p:nvPr/>
        </p:nvSpPr>
        <p:spPr>
          <a:xfrm>
            <a:off x="9611724" y="3861152"/>
            <a:ext cx="2225955" cy="1059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6400"/>
              <a:t>2-AG</a:t>
            </a:r>
          </a:p>
        </p:txBody>
      </p:sp>
      <p:sp>
        <p:nvSpPr>
          <p:cNvPr id="35" name="Shape 35"/>
          <p:cNvSpPr/>
          <p:nvPr/>
        </p:nvSpPr>
        <p:spPr>
          <a:xfrm>
            <a:off x="15645317" y="3861152"/>
            <a:ext cx="5552746" cy="1059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6400"/>
              <a:t>arachidonic acid</a:t>
            </a:r>
          </a:p>
        </p:txBody>
      </p:sp>
      <p:sp>
        <p:nvSpPr>
          <p:cNvPr id="36" name="Shape 36"/>
          <p:cNvSpPr/>
          <p:nvPr/>
        </p:nvSpPr>
        <p:spPr>
          <a:xfrm>
            <a:off x="1502811" y="7967752"/>
            <a:ext cx="2560829" cy="10591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6400"/>
              <a:t>NAPE</a:t>
            </a:r>
          </a:p>
        </p:txBody>
      </p:sp>
      <p:sp>
        <p:nvSpPr>
          <p:cNvPr id="37" name="Shape 37"/>
          <p:cNvSpPr/>
          <p:nvPr/>
        </p:nvSpPr>
        <p:spPr>
          <a:xfrm>
            <a:off x="9712105" y="7967752"/>
            <a:ext cx="2025194" cy="10591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6400"/>
              <a:t>AEA</a:t>
            </a:r>
          </a:p>
        </p:txBody>
      </p:sp>
      <p:sp>
        <p:nvSpPr>
          <p:cNvPr id="38" name="Shape 38"/>
          <p:cNvSpPr/>
          <p:nvPr/>
        </p:nvSpPr>
        <p:spPr>
          <a:xfrm>
            <a:off x="15645317" y="7967752"/>
            <a:ext cx="5552746" cy="10591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6400"/>
              <a:t>arachidonic acid</a:t>
            </a:r>
          </a:p>
        </p:txBody>
      </p:sp>
      <p:sp>
        <p:nvSpPr>
          <p:cNvPr id="39" name="Shape 39"/>
          <p:cNvSpPr/>
          <p:nvPr/>
        </p:nvSpPr>
        <p:spPr>
          <a:xfrm>
            <a:off x="11894424" y="8497342"/>
            <a:ext cx="3694148" cy="1"/>
          </a:xfrm>
          <a:prstGeom prst="line">
            <a:avLst/>
          </a:prstGeom>
          <a:ln w="1905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5039364" y="8497342"/>
            <a:ext cx="4174119" cy="1"/>
          </a:xfrm>
          <a:prstGeom prst="line">
            <a:avLst/>
          </a:prstGeom>
          <a:ln w="1905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11894424" y="4390742"/>
            <a:ext cx="3694148" cy="1"/>
          </a:xfrm>
          <a:prstGeom prst="line">
            <a:avLst/>
          </a:prstGeom>
          <a:ln w="1905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5646334" y="4517742"/>
            <a:ext cx="3694148" cy="1"/>
          </a:xfrm>
          <a:prstGeom prst="line">
            <a:avLst/>
          </a:prstGeom>
          <a:ln w="1905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5254602" y="7086764"/>
            <a:ext cx="3266541" cy="1043941"/>
          </a:xfrm>
          <a:prstGeom prst="rect">
            <a:avLst/>
          </a:prstGeom>
          <a:solidFill>
            <a:srgbClr val="FFFFFF"/>
          </a:solidFill>
          <a:ln w="63500">
            <a:solidFill>
              <a:srgbClr val="25256F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NAPE-PLD</a:t>
            </a:r>
          </a:p>
        </p:txBody>
      </p:sp>
      <p:sp>
        <p:nvSpPr>
          <p:cNvPr id="44" name="Shape 44"/>
          <p:cNvSpPr/>
          <p:nvPr/>
        </p:nvSpPr>
        <p:spPr>
          <a:xfrm>
            <a:off x="12527631" y="7086764"/>
            <a:ext cx="1934826" cy="1043941"/>
          </a:xfrm>
          <a:prstGeom prst="rect">
            <a:avLst/>
          </a:prstGeom>
          <a:solidFill>
            <a:srgbClr val="FFFFFF"/>
          </a:solidFill>
          <a:ln w="63500">
            <a:solidFill>
              <a:srgbClr val="25256F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FAAH</a:t>
            </a:r>
          </a:p>
        </p:txBody>
      </p:sp>
      <p:sp>
        <p:nvSpPr>
          <p:cNvPr id="45" name="Shape 45"/>
          <p:cNvSpPr/>
          <p:nvPr/>
        </p:nvSpPr>
        <p:spPr>
          <a:xfrm>
            <a:off x="6119868" y="3083912"/>
            <a:ext cx="2013110" cy="1043941"/>
          </a:xfrm>
          <a:prstGeom prst="rect">
            <a:avLst/>
          </a:prstGeom>
          <a:solidFill>
            <a:srgbClr val="FFFFFF"/>
          </a:solidFill>
          <a:ln w="63500">
            <a:solidFill>
              <a:srgbClr val="25256F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DAGL</a:t>
            </a:r>
          </a:p>
        </p:txBody>
      </p:sp>
      <p:sp>
        <p:nvSpPr>
          <p:cNvPr id="46" name="Shape 46"/>
          <p:cNvSpPr/>
          <p:nvPr/>
        </p:nvSpPr>
        <p:spPr>
          <a:xfrm>
            <a:off x="12450290" y="2984551"/>
            <a:ext cx="2114908" cy="1043941"/>
          </a:xfrm>
          <a:prstGeom prst="rect">
            <a:avLst/>
          </a:prstGeom>
          <a:solidFill>
            <a:srgbClr val="FFFFFF"/>
          </a:solidFill>
          <a:ln w="63500">
            <a:solidFill>
              <a:srgbClr val="25256F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MAGL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/>
        </p:nvSpPr>
        <p:spPr>
          <a:xfrm>
            <a:off x="14529357" y="3822832"/>
            <a:ext cx="9586759" cy="512216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/>
          <a:p>
            <a:pPr marL="481263" lvl="0" indent="-481263">
              <a:spcBef>
                <a:spcPts val="700"/>
              </a:spcBef>
              <a:buSzPct val="100000"/>
              <a:buChar char="•"/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Chronic stress=&gt; ⬆️ anxiety</a:t>
            </a:r>
          </a:p>
          <a:p>
            <a:pPr marL="481263" lvl="0" indent="-481263">
              <a:spcBef>
                <a:spcPts val="700"/>
              </a:spcBef>
              <a:buSzPct val="100000"/>
              <a:buChar char="•"/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Chronic stress+AEA=&gt; ⬆️ anxiety</a:t>
            </a:r>
          </a:p>
          <a:p>
            <a:pPr marL="481263" lvl="0" indent="-481263">
              <a:spcBef>
                <a:spcPts val="700"/>
              </a:spcBef>
              <a:buSzPct val="100000"/>
              <a:buChar char="•"/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Chronic stress+2-AG=&gt; ⬆️ anxiety </a:t>
            </a:r>
            <a:endParaRPr sz="4800">
              <a:solidFill>
                <a:srgbClr val="FF2600"/>
              </a:solidFill>
              <a:latin typeface="Adobe Caslon Pro"/>
              <a:ea typeface="Adobe Caslon Pro"/>
              <a:cs typeface="Adobe Caslon Pro"/>
              <a:sym typeface="Adobe Caslon Pro"/>
            </a:endParaRPr>
          </a:p>
          <a:p>
            <a:pPr marL="481263" lvl="0" indent="-481263">
              <a:spcBef>
                <a:spcPts val="700"/>
              </a:spcBef>
              <a:buSzPct val="100000"/>
              <a:buChar char="•"/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2-AG=&gt; ⬆️ anxiety</a:t>
            </a:r>
          </a:p>
          <a:p>
            <a:pPr marL="481263" lvl="0" indent="-481263">
              <a:spcBef>
                <a:spcPts val="700"/>
              </a:spcBef>
              <a:buSzPct val="100000"/>
              <a:buChar char="•"/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2-AG+AEA=&gt; ⬆️ anxiety</a:t>
            </a:r>
          </a:p>
        </p:txBody>
      </p:sp>
      <p:pic>
        <p:nvPicPr>
          <p:cNvPr id="397" name="Screen Shot 2015-10-08 at 10.23.23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3489" y="4429934"/>
            <a:ext cx="11880798" cy="6278137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Shape 3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797979"/>
                </a:solidFill>
              </a:rPr>
              <a:t>Immobility time</a:t>
            </a:r>
          </a:p>
        </p:txBody>
      </p:sp>
      <p:sp>
        <p:nvSpPr>
          <p:cNvPr id="399" name="Shape 3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3200"/>
              <a:t>30</a:t>
            </a:fld>
            <a:endParaRPr sz="3200"/>
          </a:p>
        </p:txBody>
      </p:sp>
      <p:pic>
        <p:nvPicPr>
          <p:cNvPr id="400" name="Screen Shot 2015-10-08 at 10.23.35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8672" y="3324678"/>
            <a:ext cx="3911601" cy="660401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Shape 401"/>
          <p:cNvSpPr/>
          <p:nvPr/>
        </p:nvSpPr>
        <p:spPr>
          <a:xfrm>
            <a:off x="1851704" y="3400661"/>
            <a:ext cx="968249" cy="1005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6000" b="1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 b="0"/>
            </a:pPr>
            <a:r>
              <a:rPr sz="6000" b="1"/>
              <a:t>2e</a:t>
            </a:r>
          </a:p>
        </p:txBody>
      </p:sp>
      <p:sp>
        <p:nvSpPr>
          <p:cNvPr id="402" name="Shape 402"/>
          <p:cNvSpPr/>
          <p:nvPr/>
        </p:nvSpPr>
        <p:spPr>
          <a:xfrm flipH="1" flipV="1">
            <a:off x="1407800" y="6349321"/>
            <a:ext cx="1" cy="3016251"/>
          </a:xfrm>
          <a:prstGeom prst="line">
            <a:avLst/>
          </a:prstGeom>
          <a:ln w="1524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03" name="Shape 403"/>
          <p:cNvSpPr/>
          <p:nvPr/>
        </p:nvSpPr>
        <p:spPr>
          <a:xfrm rot="16200000">
            <a:off x="393362" y="7428186"/>
            <a:ext cx="3411221" cy="858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more anxiety</a:t>
            </a:r>
          </a:p>
        </p:txBody>
      </p:sp>
      <p:sp>
        <p:nvSpPr>
          <p:cNvPr id="404" name="Shape 404"/>
          <p:cNvSpPr/>
          <p:nvPr/>
        </p:nvSpPr>
        <p:spPr>
          <a:xfrm>
            <a:off x="4090129" y="11064799"/>
            <a:ext cx="10749427" cy="596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3448022" y="11152926"/>
            <a:ext cx="2630804" cy="8585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Control</a:t>
            </a:r>
          </a:p>
        </p:txBody>
      </p:sp>
      <p:sp>
        <p:nvSpPr>
          <p:cNvPr id="406" name="Shape 406"/>
          <p:cNvSpPr/>
          <p:nvPr/>
        </p:nvSpPr>
        <p:spPr>
          <a:xfrm>
            <a:off x="6852013" y="11152926"/>
            <a:ext cx="974463" cy="181864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3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300">
                <a:solidFill>
                  <a:srgbClr val="FF2600"/>
                </a:solidFill>
              </a:rPr>
              <a:t>√</a:t>
            </a:r>
          </a:p>
        </p:txBody>
      </p:sp>
      <p:sp>
        <p:nvSpPr>
          <p:cNvPr id="407" name="Shape 407"/>
          <p:cNvSpPr/>
          <p:nvPr/>
        </p:nvSpPr>
        <p:spPr>
          <a:xfrm>
            <a:off x="6547729" y="10761484"/>
            <a:ext cx="1583031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i.p.</a:t>
            </a:r>
          </a:p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AEA</a:t>
            </a:r>
          </a:p>
        </p:txBody>
      </p:sp>
      <p:sp>
        <p:nvSpPr>
          <p:cNvPr id="408" name="Shape 408"/>
          <p:cNvSpPr/>
          <p:nvPr/>
        </p:nvSpPr>
        <p:spPr>
          <a:xfrm>
            <a:off x="9550489" y="11115772"/>
            <a:ext cx="974463" cy="181864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3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300">
                <a:solidFill>
                  <a:srgbClr val="FF2600"/>
                </a:solidFill>
              </a:rPr>
              <a:t>√</a:t>
            </a:r>
          </a:p>
        </p:txBody>
      </p:sp>
      <p:sp>
        <p:nvSpPr>
          <p:cNvPr id="409" name="Shape 409"/>
          <p:cNvSpPr/>
          <p:nvPr/>
        </p:nvSpPr>
        <p:spPr>
          <a:xfrm>
            <a:off x="9170920" y="10762431"/>
            <a:ext cx="1733602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i.p.</a:t>
            </a:r>
          </a:p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2-AG</a:t>
            </a:r>
          </a:p>
        </p:txBody>
      </p:sp>
      <p:sp>
        <p:nvSpPr>
          <p:cNvPr id="410" name="Shape 410"/>
          <p:cNvSpPr/>
          <p:nvPr/>
        </p:nvSpPr>
        <p:spPr>
          <a:xfrm>
            <a:off x="12163606" y="11152926"/>
            <a:ext cx="974463" cy="181864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3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300">
                <a:solidFill>
                  <a:srgbClr val="FF2600"/>
                </a:solidFill>
              </a:rPr>
              <a:t>√</a:t>
            </a:r>
          </a:p>
        </p:txBody>
      </p:sp>
      <p:sp>
        <p:nvSpPr>
          <p:cNvPr id="411" name="Shape 411"/>
          <p:cNvSpPr/>
          <p:nvPr/>
        </p:nvSpPr>
        <p:spPr>
          <a:xfrm>
            <a:off x="11781903" y="10734777"/>
            <a:ext cx="1737869" cy="23317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AEA</a:t>
            </a:r>
          </a:p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+</a:t>
            </a:r>
          </a:p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2-AG</a:t>
            </a:r>
          </a:p>
        </p:txBody>
      </p:sp>
      <p:sp>
        <p:nvSpPr>
          <p:cNvPr id="412" name="Shape 412"/>
          <p:cNvSpPr/>
          <p:nvPr/>
        </p:nvSpPr>
        <p:spPr>
          <a:xfrm>
            <a:off x="8201248" y="3282736"/>
            <a:ext cx="2201774" cy="85852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800" b="1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 b="0"/>
            </a:pPr>
            <a:r>
              <a:rPr sz="4800" b="1"/>
              <a:t>stressed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Screen Shot 2015-10-08 at 11.01.29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9847" y="4078867"/>
            <a:ext cx="10111981" cy="6477104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Shape 415"/>
          <p:cNvSpPr/>
          <p:nvPr/>
        </p:nvSpPr>
        <p:spPr>
          <a:xfrm>
            <a:off x="11962619" y="3595540"/>
            <a:ext cx="11246700" cy="52146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/>
          <a:p>
            <a:pPr marL="481263" lvl="0" indent="-481263">
              <a:spcBef>
                <a:spcPts val="700"/>
              </a:spcBef>
              <a:buSzPct val="100000"/>
              <a:buChar char="•"/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Chronic stress=&gt; ⬆️ anxiety=&gt;hyperalgesia</a:t>
            </a:r>
          </a:p>
          <a:p>
            <a:pPr marL="481263" lvl="0" indent="-481263">
              <a:spcBef>
                <a:spcPts val="700"/>
              </a:spcBef>
              <a:buSzPct val="100000"/>
              <a:buChar char="•"/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Chronic stress+2-AG=&gt; </a:t>
            </a:r>
          </a:p>
          <a:p>
            <a:pPr lvl="0">
              <a:spcBef>
                <a:spcPts val="700"/>
              </a:spcBef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                stress-induced hyperalgesia </a:t>
            </a:r>
            <a:endParaRPr sz="4800">
              <a:solidFill>
                <a:srgbClr val="FF2600"/>
              </a:solidFill>
              <a:latin typeface="Adobe Caslon Pro"/>
              <a:ea typeface="Adobe Caslon Pro"/>
              <a:cs typeface="Adobe Caslon Pro"/>
              <a:sym typeface="Adobe Caslon Pro"/>
            </a:endParaRPr>
          </a:p>
          <a:p>
            <a:pPr marL="481263" lvl="0" indent="-481263">
              <a:spcBef>
                <a:spcPts val="700"/>
              </a:spcBef>
              <a:buSzPct val="100000"/>
              <a:buChar char="•"/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Chronic stress+2-AG+AEA=&gt; </a:t>
            </a:r>
          </a:p>
          <a:p>
            <a:pPr lvl="0">
              <a:spcBef>
                <a:spcPts val="700"/>
              </a:spcBef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                stress-induced hyperalgesia </a:t>
            </a:r>
            <a:endParaRPr sz="4800">
              <a:solidFill>
                <a:srgbClr val="FF2600"/>
              </a:solidFill>
              <a:latin typeface="Adobe Caslon Pro"/>
              <a:ea typeface="Adobe Caslon Pro"/>
              <a:cs typeface="Adobe Caslon Pro"/>
              <a:sym typeface="Adobe Caslon Pro"/>
            </a:endParaRPr>
          </a:p>
        </p:txBody>
      </p:sp>
      <p:sp>
        <p:nvSpPr>
          <p:cNvPr id="416" name="Shape 416"/>
          <p:cNvSpPr>
            <a:spLocks noGrp="1"/>
          </p:cNvSpPr>
          <p:nvPr>
            <p:ph type="title"/>
          </p:nvPr>
        </p:nvSpPr>
        <p:spPr>
          <a:xfrm>
            <a:off x="1051080" y="58333"/>
            <a:ext cx="21945601" cy="3016251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797979"/>
                </a:solidFill>
              </a:rPr>
              <a:t>Latency to first reaction to heat (hot plate test)</a:t>
            </a:r>
          </a:p>
        </p:txBody>
      </p:sp>
      <p:sp>
        <p:nvSpPr>
          <p:cNvPr id="417" name="Shape 4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3200"/>
              <a:t>31</a:t>
            </a:fld>
            <a:endParaRPr sz="3200"/>
          </a:p>
        </p:txBody>
      </p:sp>
      <p:pic>
        <p:nvPicPr>
          <p:cNvPr id="418" name="Screen Shot 2015-10-08 at 10.23.35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8672" y="3324678"/>
            <a:ext cx="3911601" cy="660401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Shape 419"/>
          <p:cNvSpPr/>
          <p:nvPr/>
        </p:nvSpPr>
        <p:spPr>
          <a:xfrm>
            <a:off x="1851704" y="3400661"/>
            <a:ext cx="1013969" cy="1005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6000" b="1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 b="0"/>
            </a:pPr>
            <a:r>
              <a:rPr sz="6000" b="1"/>
              <a:t>2g</a:t>
            </a:r>
          </a:p>
        </p:txBody>
      </p:sp>
      <p:sp>
        <p:nvSpPr>
          <p:cNvPr id="420" name="Shape 420"/>
          <p:cNvSpPr/>
          <p:nvPr/>
        </p:nvSpPr>
        <p:spPr>
          <a:xfrm flipH="1">
            <a:off x="603093" y="6940167"/>
            <a:ext cx="1" cy="2331721"/>
          </a:xfrm>
          <a:prstGeom prst="line">
            <a:avLst/>
          </a:prstGeom>
          <a:ln w="1524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21" name="Shape 421"/>
          <p:cNvSpPr/>
          <p:nvPr/>
        </p:nvSpPr>
        <p:spPr>
          <a:xfrm rot="16200000">
            <a:off x="-774009" y="7981696"/>
            <a:ext cx="4404260" cy="858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feel more painful</a:t>
            </a:r>
          </a:p>
        </p:txBody>
      </p:sp>
      <p:sp>
        <p:nvSpPr>
          <p:cNvPr id="422" name="Shape 422"/>
          <p:cNvSpPr/>
          <p:nvPr/>
        </p:nvSpPr>
        <p:spPr>
          <a:xfrm>
            <a:off x="2209647" y="10888619"/>
            <a:ext cx="10749427" cy="596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23" name="Shape 423"/>
          <p:cNvSpPr/>
          <p:nvPr/>
        </p:nvSpPr>
        <p:spPr>
          <a:xfrm>
            <a:off x="2342765" y="10888619"/>
            <a:ext cx="2630804" cy="858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Control</a:t>
            </a:r>
          </a:p>
        </p:txBody>
      </p:sp>
      <p:sp>
        <p:nvSpPr>
          <p:cNvPr id="424" name="Shape 424"/>
          <p:cNvSpPr/>
          <p:nvPr/>
        </p:nvSpPr>
        <p:spPr>
          <a:xfrm>
            <a:off x="5595311" y="10888619"/>
            <a:ext cx="974463" cy="181864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3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300">
                <a:solidFill>
                  <a:srgbClr val="FF2600"/>
                </a:solidFill>
              </a:rPr>
              <a:t>√</a:t>
            </a:r>
          </a:p>
        </p:txBody>
      </p:sp>
      <p:sp>
        <p:nvSpPr>
          <p:cNvPr id="425" name="Shape 425"/>
          <p:cNvSpPr/>
          <p:nvPr/>
        </p:nvSpPr>
        <p:spPr>
          <a:xfrm>
            <a:off x="5291027" y="10552140"/>
            <a:ext cx="1583031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i.p.</a:t>
            </a:r>
          </a:p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AEA</a:t>
            </a:r>
          </a:p>
        </p:txBody>
      </p:sp>
      <p:sp>
        <p:nvSpPr>
          <p:cNvPr id="426" name="Shape 426"/>
          <p:cNvSpPr/>
          <p:nvPr/>
        </p:nvSpPr>
        <p:spPr>
          <a:xfrm>
            <a:off x="7832715" y="10905481"/>
            <a:ext cx="974463" cy="181864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3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300">
                <a:solidFill>
                  <a:srgbClr val="FF2600"/>
                </a:solidFill>
              </a:rPr>
              <a:t>√</a:t>
            </a:r>
          </a:p>
        </p:txBody>
      </p:sp>
      <p:sp>
        <p:nvSpPr>
          <p:cNvPr id="427" name="Shape 427"/>
          <p:cNvSpPr/>
          <p:nvPr/>
        </p:nvSpPr>
        <p:spPr>
          <a:xfrm>
            <a:off x="7453146" y="10552140"/>
            <a:ext cx="1733601" cy="1595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i.p.</a:t>
            </a:r>
          </a:p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2-AG</a:t>
            </a:r>
          </a:p>
        </p:txBody>
      </p:sp>
      <p:sp>
        <p:nvSpPr>
          <p:cNvPr id="428" name="Shape 428"/>
          <p:cNvSpPr/>
          <p:nvPr/>
        </p:nvSpPr>
        <p:spPr>
          <a:xfrm>
            <a:off x="10256387" y="10855268"/>
            <a:ext cx="974463" cy="181864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3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300">
                <a:solidFill>
                  <a:srgbClr val="FF2600"/>
                </a:solidFill>
              </a:rPr>
              <a:t>√</a:t>
            </a:r>
          </a:p>
        </p:txBody>
      </p:sp>
      <p:sp>
        <p:nvSpPr>
          <p:cNvPr id="429" name="Shape 429"/>
          <p:cNvSpPr/>
          <p:nvPr/>
        </p:nvSpPr>
        <p:spPr>
          <a:xfrm>
            <a:off x="9952103" y="10342188"/>
            <a:ext cx="1737869" cy="23317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AEA</a:t>
            </a:r>
          </a:p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+</a:t>
            </a:r>
          </a:p>
          <a:p>
            <a:pPr lvl="0" algn="ctr"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2-AG</a:t>
            </a:r>
          </a:p>
        </p:txBody>
      </p:sp>
      <p:sp>
        <p:nvSpPr>
          <p:cNvPr id="430" name="Shape 430"/>
          <p:cNvSpPr/>
          <p:nvPr/>
        </p:nvSpPr>
        <p:spPr>
          <a:xfrm>
            <a:off x="8201248" y="3282736"/>
            <a:ext cx="2201774" cy="85852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800" b="1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 b="0"/>
            </a:pPr>
            <a:r>
              <a:rPr sz="4800" b="1"/>
              <a:t>stressed</a:t>
            </a:r>
          </a:p>
        </p:txBody>
      </p:sp>
      <p:grpSp>
        <p:nvGrpSpPr>
          <p:cNvPr id="433" name="Group 433"/>
          <p:cNvGrpSpPr/>
          <p:nvPr/>
        </p:nvGrpSpPr>
        <p:grpSpPr>
          <a:xfrm>
            <a:off x="17790436" y="4642118"/>
            <a:ext cx="859012" cy="858521"/>
            <a:chOff x="0" y="0"/>
            <a:chExt cx="859010" cy="858519"/>
          </a:xfrm>
        </p:grpSpPr>
        <p:sp>
          <p:nvSpPr>
            <p:cNvPr id="431" name="Shape 431"/>
            <p:cNvSpPr/>
            <p:nvPr/>
          </p:nvSpPr>
          <p:spPr>
            <a:xfrm flipV="1">
              <a:off x="-1" y="-1"/>
              <a:ext cx="858521" cy="858521"/>
            </a:xfrm>
            <a:prstGeom prst="line">
              <a:avLst/>
            </a:prstGeom>
            <a:noFill/>
            <a:ln w="63500" cap="flat">
              <a:solidFill>
                <a:srgbClr val="FF2600"/>
              </a:solidFill>
              <a:prstDash val="solid"/>
              <a:bevel/>
            </a:ln>
            <a:effectLst>
              <a:outerShdw blurRad="101600" dist="508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 flipH="1" flipV="1">
              <a:off x="491" y="-1"/>
              <a:ext cx="858520" cy="858521"/>
            </a:xfrm>
            <a:prstGeom prst="line">
              <a:avLst/>
            </a:prstGeom>
            <a:noFill/>
            <a:ln w="63500" cap="flat">
              <a:solidFill>
                <a:srgbClr val="FF2600"/>
              </a:solidFill>
              <a:prstDash val="solid"/>
              <a:bevel/>
            </a:ln>
            <a:effectLst>
              <a:outerShdw blurRad="101600" dist="508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434" name="Shape 434"/>
          <p:cNvSpPr/>
          <p:nvPr/>
        </p:nvSpPr>
        <p:spPr>
          <a:xfrm flipV="1">
            <a:off x="19307144" y="6217161"/>
            <a:ext cx="858521" cy="858521"/>
          </a:xfrm>
          <a:prstGeom prst="line">
            <a:avLst/>
          </a:prstGeom>
          <a:ln w="63500">
            <a:solidFill>
              <a:srgbClr val="FF2600">
                <a:alpha val="50144"/>
              </a:srgbClr>
            </a:solidFill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35" name="Shape 435"/>
          <p:cNvSpPr/>
          <p:nvPr/>
        </p:nvSpPr>
        <p:spPr>
          <a:xfrm flipH="1" flipV="1">
            <a:off x="19307636" y="6217161"/>
            <a:ext cx="858520" cy="858521"/>
          </a:xfrm>
          <a:prstGeom prst="line">
            <a:avLst/>
          </a:prstGeom>
          <a:ln w="63500">
            <a:solidFill>
              <a:srgbClr val="FF2600">
                <a:alpha val="50092"/>
              </a:srgbClr>
            </a:solidFill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3200"/>
              <a:t>32</a:t>
            </a:fld>
            <a:endParaRPr sz="3200"/>
          </a:p>
        </p:txBody>
      </p:sp>
      <p:pic>
        <p:nvPicPr>
          <p:cNvPr id="438" name="Screen Shot 2015-10-08 at 11.30.05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8816" y="149103"/>
            <a:ext cx="7628265" cy="698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Screen Shot 2015-10-08 at 11.30.20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31937" y="66340"/>
            <a:ext cx="7628265" cy="715052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0" name="Screen Shot 2015-10-08 at 11.30.38 P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5316" y="7175836"/>
            <a:ext cx="7461539" cy="5770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1" name="Screen Shot 2015-10-08 at 11.30.28 PM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271637" y="7023436"/>
            <a:ext cx="7628265" cy="5770298"/>
          </a:xfrm>
          <a:prstGeom prst="rect">
            <a:avLst/>
          </a:prstGeom>
          <a:ln w="12700">
            <a:miter lim="400000"/>
          </a:ln>
        </p:spPr>
      </p:pic>
      <p:sp>
        <p:nvSpPr>
          <p:cNvPr id="442" name="Shape 442"/>
          <p:cNvSpPr/>
          <p:nvPr/>
        </p:nvSpPr>
        <p:spPr>
          <a:xfrm flipH="1">
            <a:off x="498972" y="1748359"/>
            <a:ext cx="1" cy="2331720"/>
          </a:xfrm>
          <a:prstGeom prst="line">
            <a:avLst/>
          </a:prstGeom>
          <a:ln w="1524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43" name="Shape 443"/>
          <p:cNvSpPr/>
          <p:nvPr/>
        </p:nvSpPr>
        <p:spPr>
          <a:xfrm rot="16200000">
            <a:off x="-1124018" y="2789887"/>
            <a:ext cx="4404259" cy="858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feel more painful</a:t>
            </a:r>
          </a:p>
        </p:txBody>
      </p:sp>
      <p:sp>
        <p:nvSpPr>
          <p:cNvPr id="444" name="Shape 444"/>
          <p:cNvSpPr/>
          <p:nvPr/>
        </p:nvSpPr>
        <p:spPr>
          <a:xfrm flipH="1">
            <a:off x="450967" y="8117196"/>
            <a:ext cx="1" cy="2331721"/>
          </a:xfrm>
          <a:prstGeom prst="line">
            <a:avLst/>
          </a:prstGeom>
          <a:ln w="1524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45" name="Shape 445"/>
          <p:cNvSpPr/>
          <p:nvPr/>
        </p:nvSpPr>
        <p:spPr>
          <a:xfrm rot="16200000">
            <a:off x="-1172023" y="9158725"/>
            <a:ext cx="4404260" cy="858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feel more painful</a:t>
            </a:r>
          </a:p>
        </p:txBody>
      </p:sp>
      <p:sp>
        <p:nvSpPr>
          <p:cNvPr id="446" name="Shape 446"/>
          <p:cNvSpPr/>
          <p:nvPr/>
        </p:nvSpPr>
        <p:spPr>
          <a:xfrm>
            <a:off x="9347044" y="2170815"/>
            <a:ext cx="1" cy="2331720"/>
          </a:xfrm>
          <a:prstGeom prst="line">
            <a:avLst/>
          </a:prstGeom>
          <a:ln w="1524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47" name="Shape 447"/>
          <p:cNvSpPr/>
          <p:nvPr/>
        </p:nvSpPr>
        <p:spPr>
          <a:xfrm rot="16200000">
            <a:off x="7724054" y="3212343"/>
            <a:ext cx="4404259" cy="858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feel more painful</a:t>
            </a:r>
          </a:p>
        </p:txBody>
      </p:sp>
      <p:sp>
        <p:nvSpPr>
          <p:cNvPr id="448" name="Shape 448"/>
          <p:cNvSpPr/>
          <p:nvPr/>
        </p:nvSpPr>
        <p:spPr>
          <a:xfrm>
            <a:off x="9279724" y="7990068"/>
            <a:ext cx="1" cy="2331720"/>
          </a:xfrm>
          <a:prstGeom prst="line">
            <a:avLst/>
          </a:prstGeom>
          <a:ln w="1524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49" name="Shape 449"/>
          <p:cNvSpPr/>
          <p:nvPr/>
        </p:nvSpPr>
        <p:spPr>
          <a:xfrm rot="16200000">
            <a:off x="7669434" y="9031596"/>
            <a:ext cx="4404259" cy="858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feel more painful</a:t>
            </a:r>
          </a:p>
        </p:txBody>
      </p:sp>
      <p:sp>
        <p:nvSpPr>
          <p:cNvPr id="450" name="Shape 450"/>
          <p:cNvSpPr/>
          <p:nvPr/>
        </p:nvSpPr>
        <p:spPr>
          <a:xfrm>
            <a:off x="5912398" y="10049230"/>
            <a:ext cx="1558043" cy="929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500">
                <a:solidFill>
                  <a:srgbClr val="91919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919191"/>
                </a:solidFill>
              </a:rPr>
              <a:t>2-AG</a:t>
            </a:r>
          </a:p>
        </p:txBody>
      </p:sp>
      <p:sp>
        <p:nvSpPr>
          <p:cNvPr id="451" name="Shape 451"/>
          <p:cNvSpPr/>
          <p:nvPr/>
        </p:nvSpPr>
        <p:spPr>
          <a:xfrm>
            <a:off x="17186716" y="2144847"/>
            <a:ext cx="1431074" cy="929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500">
                <a:solidFill>
                  <a:srgbClr val="91919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919191"/>
                </a:solidFill>
              </a:rPr>
              <a:t>AEA</a:t>
            </a:r>
          </a:p>
        </p:txBody>
      </p:sp>
      <p:sp>
        <p:nvSpPr>
          <p:cNvPr id="452" name="Shape 452"/>
          <p:cNvSpPr/>
          <p:nvPr/>
        </p:nvSpPr>
        <p:spPr>
          <a:xfrm>
            <a:off x="17100081" y="8818236"/>
            <a:ext cx="3054882" cy="929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500">
                <a:solidFill>
                  <a:srgbClr val="91919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919191"/>
                </a:solidFill>
              </a:rPr>
              <a:t>2-AG+AEA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Screen Shot 2015-10-08 at 11.35.03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41574" y="7380707"/>
            <a:ext cx="6800441" cy="5424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5" name="Screen Shot 2015-10-08 at 11.34.55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0717" y="7381370"/>
            <a:ext cx="7629435" cy="5493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Screen Shot 2015-10-08 at 11.34.49 P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77804" y="136403"/>
            <a:ext cx="7442125" cy="7086601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hape 4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3200"/>
              <a:t>33</a:t>
            </a:fld>
            <a:endParaRPr sz="3200"/>
          </a:p>
        </p:txBody>
      </p:sp>
      <p:pic>
        <p:nvPicPr>
          <p:cNvPr id="458" name="Screen Shot 2015-10-08 at 11.30.05 PM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08816" y="149103"/>
            <a:ext cx="7628265" cy="6985001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Shape 459"/>
          <p:cNvSpPr/>
          <p:nvPr/>
        </p:nvSpPr>
        <p:spPr>
          <a:xfrm flipH="1">
            <a:off x="450967" y="2170815"/>
            <a:ext cx="1" cy="2331720"/>
          </a:xfrm>
          <a:prstGeom prst="line">
            <a:avLst/>
          </a:prstGeom>
          <a:ln w="1524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60" name="Shape 460"/>
          <p:cNvSpPr/>
          <p:nvPr/>
        </p:nvSpPr>
        <p:spPr>
          <a:xfrm rot="16200000">
            <a:off x="-1172023" y="3212343"/>
            <a:ext cx="4404260" cy="858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feel more painful</a:t>
            </a:r>
          </a:p>
        </p:txBody>
      </p:sp>
      <p:sp>
        <p:nvSpPr>
          <p:cNvPr id="461" name="Shape 461"/>
          <p:cNvSpPr/>
          <p:nvPr/>
        </p:nvSpPr>
        <p:spPr>
          <a:xfrm flipH="1">
            <a:off x="450967" y="8503939"/>
            <a:ext cx="1" cy="2331721"/>
          </a:xfrm>
          <a:prstGeom prst="line">
            <a:avLst/>
          </a:prstGeom>
          <a:ln w="1524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62" name="Shape 462"/>
          <p:cNvSpPr/>
          <p:nvPr/>
        </p:nvSpPr>
        <p:spPr>
          <a:xfrm rot="16200000">
            <a:off x="-1172023" y="9158725"/>
            <a:ext cx="4404260" cy="858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feel more painful</a:t>
            </a:r>
          </a:p>
        </p:txBody>
      </p:sp>
      <p:sp>
        <p:nvSpPr>
          <p:cNvPr id="463" name="Shape 463"/>
          <p:cNvSpPr/>
          <p:nvPr/>
        </p:nvSpPr>
        <p:spPr>
          <a:xfrm>
            <a:off x="9347044" y="2170815"/>
            <a:ext cx="1" cy="2331720"/>
          </a:xfrm>
          <a:prstGeom prst="line">
            <a:avLst/>
          </a:prstGeom>
          <a:ln w="1524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64" name="Shape 464"/>
          <p:cNvSpPr/>
          <p:nvPr/>
        </p:nvSpPr>
        <p:spPr>
          <a:xfrm rot="16200000">
            <a:off x="7724054" y="3212343"/>
            <a:ext cx="4404259" cy="858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feel more painful</a:t>
            </a:r>
          </a:p>
        </p:txBody>
      </p:sp>
      <p:sp>
        <p:nvSpPr>
          <p:cNvPr id="465" name="Shape 465"/>
          <p:cNvSpPr/>
          <p:nvPr/>
        </p:nvSpPr>
        <p:spPr>
          <a:xfrm>
            <a:off x="9835194" y="8422125"/>
            <a:ext cx="1" cy="2331721"/>
          </a:xfrm>
          <a:prstGeom prst="line">
            <a:avLst/>
          </a:prstGeom>
          <a:ln w="152400">
            <a:solidFill/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66" name="Shape 466"/>
          <p:cNvSpPr/>
          <p:nvPr/>
        </p:nvSpPr>
        <p:spPr>
          <a:xfrm rot="16200000">
            <a:off x="8157472" y="9240539"/>
            <a:ext cx="4404259" cy="858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80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4800"/>
              <a:t>feel more painful</a:t>
            </a:r>
          </a:p>
        </p:txBody>
      </p:sp>
      <p:sp>
        <p:nvSpPr>
          <p:cNvPr id="467" name="Shape 467"/>
          <p:cNvSpPr/>
          <p:nvPr/>
        </p:nvSpPr>
        <p:spPr>
          <a:xfrm>
            <a:off x="17576282" y="2076182"/>
            <a:ext cx="1431074" cy="929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500">
                <a:solidFill>
                  <a:srgbClr val="FF7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7E79"/>
                </a:solidFill>
              </a:rPr>
              <a:t>AEA</a:t>
            </a:r>
          </a:p>
        </p:txBody>
      </p:sp>
      <p:sp>
        <p:nvSpPr>
          <p:cNvPr id="468" name="Shape 468"/>
          <p:cNvSpPr/>
          <p:nvPr/>
        </p:nvSpPr>
        <p:spPr>
          <a:xfrm>
            <a:off x="7370771" y="7861670"/>
            <a:ext cx="1558043" cy="929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500">
                <a:solidFill>
                  <a:srgbClr val="FF7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7E79"/>
                </a:solidFill>
              </a:rPr>
              <a:t>2-AG</a:t>
            </a:r>
          </a:p>
        </p:txBody>
      </p:sp>
      <p:sp>
        <p:nvSpPr>
          <p:cNvPr id="469" name="Shape 469"/>
          <p:cNvSpPr/>
          <p:nvPr/>
        </p:nvSpPr>
        <p:spPr>
          <a:xfrm>
            <a:off x="14963085" y="9123164"/>
            <a:ext cx="3054881" cy="929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500">
                <a:solidFill>
                  <a:srgbClr val="FF7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7E79"/>
                </a:solidFill>
              </a:rPr>
              <a:t>2-AG+AEA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797979"/>
                </a:solidFill>
              </a:rPr>
              <a:t>Summary</a:t>
            </a:r>
          </a:p>
        </p:txBody>
      </p:sp>
      <p:sp>
        <p:nvSpPr>
          <p:cNvPr id="472" name="Shape 4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3200"/>
              <a:t>34</a:t>
            </a:fld>
            <a:endParaRPr sz="3200"/>
          </a:p>
        </p:txBody>
      </p:sp>
      <p:sp>
        <p:nvSpPr>
          <p:cNvPr id="473" name="Shape 473"/>
          <p:cNvSpPr/>
          <p:nvPr/>
        </p:nvSpPr>
        <p:spPr>
          <a:xfrm>
            <a:off x="46172" y="2601197"/>
            <a:ext cx="24992921" cy="55041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/>
          <a:p>
            <a:pPr marL="641684" lvl="0" indent="-641684">
              <a:spcBef>
                <a:spcPts val="2000"/>
              </a:spcBef>
              <a:buSzPct val="100000"/>
              <a:buChar char="•"/>
              <a:defRPr sz="1800"/>
            </a:pPr>
            <a:r>
              <a:rPr sz="6400">
                <a:latin typeface="Adobe Caslon Pro"/>
                <a:ea typeface="Adobe Caslon Pro"/>
                <a:cs typeface="Adobe Caslon Pro"/>
                <a:sym typeface="Adobe Caslon Pro"/>
              </a:rPr>
              <a:t>Mice exposure to chronic stress showed</a:t>
            </a:r>
          </a:p>
          <a:p>
            <a:pPr marL="1403684" lvl="2" indent="-641684">
              <a:spcBef>
                <a:spcPts val="2000"/>
              </a:spcBef>
              <a:buSzPct val="100000"/>
              <a:buChar char="•"/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anxiety- and depression-like behavior</a:t>
            </a:r>
          </a:p>
          <a:p>
            <a:pPr marL="1403684" lvl="2" indent="-641684">
              <a:spcBef>
                <a:spcPts val="2000"/>
              </a:spcBef>
              <a:buSzPct val="100000"/>
              <a:buChar char="•"/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thermal and mechanical hyperalgesia</a:t>
            </a:r>
          </a:p>
          <a:p>
            <a:pPr marL="641684" lvl="0" indent="-641684">
              <a:spcBef>
                <a:spcPts val="2000"/>
              </a:spcBef>
              <a:buSzPct val="100000"/>
              <a:buChar char="•"/>
              <a:defRPr sz="1800"/>
            </a:pPr>
            <a:r>
              <a:rPr sz="6400">
                <a:latin typeface="Adobe Caslon Pro"/>
                <a:ea typeface="Adobe Caslon Pro"/>
                <a:cs typeface="Adobe Caslon Pro"/>
                <a:sym typeface="Adobe Caslon Pro"/>
              </a:rPr>
              <a:t>AEA  decreased mechanical hyperalgesia and anxiety-like behavior</a:t>
            </a:r>
          </a:p>
          <a:p>
            <a:pPr lvl="0">
              <a:spcBef>
                <a:spcPts val="2000"/>
              </a:spcBef>
              <a:defRPr sz="1800"/>
            </a:pPr>
            <a:r>
              <a:rPr sz="6400">
                <a:latin typeface="Adobe Caslon Pro"/>
                <a:ea typeface="Adobe Caslon Pro"/>
                <a:cs typeface="Adobe Caslon Pro"/>
                <a:sym typeface="Adobe Caslon Pro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/>
          </p:cNvSpPr>
          <p:nvPr>
            <p:ph type="title"/>
          </p:nvPr>
        </p:nvSpPr>
        <p:spPr>
          <a:xfrm>
            <a:off x="810855" y="4938446"/>
            <a:ext cx="21945601" cy="3016251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797979"/>
                </a:solidFill>
              </a:rPr>
              <a:t>Thank you!</a:t>
            </a:r>
          </a:p>
        </p:txBody>
      </p:sp>
      <p:sp>
        <p:nvSpPr>
          <p:cNvPr id="476" name="Shape 4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3200"/>
              <a:t>35</a:t>
            </a:fld>
            <a:endParaRPr sz="320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3962399" y="549273"/>
            <a:ext cx="16459202" cy="2286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6F6D5D"/>
                </a:solidFill>
              </a:rPr>
              <a:t>Pain-Nociception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3962398" y="3200400"/>
            <a:ext cx="20137430" cy="905192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009535" lvl="0" indent="-2009535" defTabSz="886967">
              <a:lnSpc>
                <a:spcPct val="120000"/>
              </a:lnSpc>
              <a:spcBef>
                <a:spcPts val="1900"/>
              </a:spcBef>
              <a:buFont typeface="Adobe Caslon Pro"/>
              <a:buChar char="•"/>
              <a:defRPr sz="1800"/>
            </a:pPr>
            <a:r>
              <a:rPr sz="5800">
                <a:latin typeface="Adobe Caslon Pro"/>
                <a:ea typeface="Adobe Caslon Pro"/>
                <a:cs typeface="Adobe Caslon Pro"/>
                <a:sym typeface="Adobe Caslon Pro"/>
              </a:rPr>
              <a:t>Nociception: detection of noxious stimuli</a:t>
            </a:r>
          </a:p>
          <a:p>
            <a:pPr marL="2009535" lvl="0" indent="-2009535" defTabSz="886967">
              <a:lnSpc>
                <a:spcPct val="120000"/>
              </a:lnSpc>
              <a:spcBef>
                <a:spcPts val="1900"/>
              </a:spcBef>
              <a:buFont typeface="Adobe Caslon Pro"/>
              <a:buChar char="•"/>
              <a:defRPr sz="1800"/>
            </a:pPr>
            <a:r>
              <a:rPr sz="5800">
                <a:latin typeface="Adobe Caslon Pro"/>
                <a:ea typeface="Adobe Caslon Pro"/>
                <a:cs typeface="Adobe Caslon Pro"/>
                <a:sym typeface="Adobe Caslon Pro"/>
              </a:rPr>
              <a:t>Noxious stimuli: elicit tissue damage and activate nociceptors</a:t>
            </a:r>
          </a:p>
          <a:p>
            <a:pPr marL="2009535" lvl="0" indent="-2009535" defTabSz="886967">
              <a:lnSpc>
                <a:spcPct val="120000"/>
              </a:lnSpc>
              <a:spcBef>
                <a:spcPts val="1900"/>
              </a:spcBef>
              <a:buFont typeface="Adobe Caslon Pro"/>
              <a:buChar char="•"/>
              <a:defRPr sz="1800"/>
            </a:pPr>
            <a:r>
              <a:rPr sz="5800">
                <a:latin typeface="Adobe Caslon Pro"/>
                <a:ea typeface="Adobe Caslon Pro"/>
                <a:cs typeface="Adobe Caslon Pro"/>
                <a:sym typeface="Adobe Caslon Pro"/>
              </a:rPr>
              <a:t>Nociceptors: detect signals from damaged tissue</a:t>
            </a:r>
          </a:p>
          <a:p>
            <a:pPr marL="2973849" lvl="2" indent="-1988329" defTabSz="886967">
              <a:lnSpc>
                <a:spcPct val="120000"/>
              </a:lnSpc>
              <a:buFont typeface="Adobe Caslon Pro"/>
              <a:buAutoNum type="arabicPeriod"/>
              <a:defRPr sz="1800"/>
            </a:pPr>
            <a:r>
              <a:rPr sz="4600">
                <a:latin typeface="Adobe Caslon Pro"/>
                <a:ea typeface="Adobe Caslon Pro"/>
                <a:cs typeface="Adobe Caslon Pro"/>
                <a:sym typeface="Adobe Caslon Pro"/>
              </a:rPr>
              <a:t>Thermal- activated by extreme temperatures</a:t>
            </a:r>
          </a:p>
          <a:p>
            <a:pPr marL="2973849" lvl="2" indent="-1988329" defTabSz="886967">
              <a:lnSpc>
                <a:spcPct val="120000"/>
              </a:lnSpc>
              <a:buFont typeface="Adobe Caslon Pro"/>
              <a:buAutoNum type="arabicPeriod"/>
              <a:defRPr sz="1800"/>
            </a:pPr>
            <a:r>
              <a:rPr sz="4600">
                <a:latin typeface="Adobe Caslon Pro"/>
                <a:ea typeface="Adobe Caslon Pro"/>
                <a:cs typeface="Adobe Caslon Pro"/>
                <a:sym typeface="Adobe Caslon Pro"/>
              </a:rPr>
              <a:t>Mechanical- activated by intensive pressure to skin (primarily conducted by myelinated Aδ fibers) </a:t>
            </a:r>
          </a:p>
          <a:p>
            <a:pPr marL="2973849" lvl="2" indent="-1988329" defTabSz="886967">
              <a:lnSpc>
                <a:spcPct val="120000"/>
              </a:lnSpc>
              <a:buFont typeface="Adobe Caslon Pro"/>
              <a:buAutoNum type="arabicPeriod"/>
              <a:defRPr sz="1800"/>
            </a:pPr>
            <a:r>
              <a:rPr sz="4600">
                <a:latin typeface="Adobe Caslon Pro"/>
                <a:ea typeface="Adobe Caslon Pro"/>
                <a:cs typeface="Adobe Caslon Pro"/>
                <a:sym typeface="Adobe Caslon Pro"/>
              </a:rPr>
              <a:t>Chemical- activated by chemical substances</a:t>
            </a:r>
          </a:p>
          <a:p>
            <a:pPr marL="2973849" lvl="2" indent="-1988329" defTabSz="886967">
              <a:lnSpc>
                <a:spcPct val="120000"/>
              </a:lnSpc>
              <a:buFont typeface="Adobe Caslon Pro"/>
              <a:buAutoNum type="arabicPeriod"/>
              <a:defRPr sz="1800"/>
            </a:pPr>
            <a:r>
              <a:rPr sz="4600">
                <a:latin typeface="Adobe Caslon Pro"/>
                <a:ea typeface="Adobe Caslon Pro"/>
                <a:cs typeface="Adobe Caslon Pro"/>
                <a:sym typeface="Adobe Caslon Pro"/>
              </a:rPr>
              <a:t>Polymodal- activated by thermal, mechanical and chemical (conducted by the unmyelinated C fibers)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xfrm>
            <a:off x="19547669" y="12219521"/>
            <a:ext cx="4267201" cy="5841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3200"/>
              <a:t>4</a:t>
            </a:fld>
            <a:endParaRPr sz="320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lide2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19810" y="1530963"/>
            <a:ext cx="15059626" cy="11294719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/>
          <a:lstStyle/>
          <a:p>
            <a:pPr lvl="0">
              <a:defRPr sz="1800"/>
            </a:pPr>
            <a:fld id="{86CB4B4D-7CA3-9044-876B-883B54F8677D}" type="slidenum">
              <a:rPr sz="3200"/>
              <a:t>5</a:t>
            </a:fld>
            <a:endParaRPr sz="3200"/>
          </a:p>
        </p:txBody>
      </p:sp>
      <p:sp>
        <p:nvSpPr>
          <p:cNvPr id="54" name="Shape 54"/>
          <p:cNvSpPr/>
          <p:nvPr/>
        </p:nvSpPr>
        <p:spPr>
          <a:xfrm>
            <a:off x="17750445" y="453134"/>
            <a:ext cx="6684986" cy="51333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/>
          <a:p>
            <a:pPr lvl="0">
              <a:defRPr sz="1800"/>
            </a:pPr>
            <a:r>
              <a:rPr sz="6400" b="1"/>
              <a:t>hyperalgesia </a:t>
            </a:r>
            <a:r>
              <a:rPr sz="6400"/>
              <a:t>:increased pain from a stimulus that usually provokes pain</a:t>
            </a:r>
          </a:p>
        </p:txBody>
      </p:sp>
      <p:sp>
        <p:nvSpPr>
          <p:cNvPr id="55" name="Shape 55"/>
          <p:cNvSpPr/>
          <p:nvPr/>
        </p:nvSpPr>
        <p:spPr>
          <a:xfrm>
            <a:off x="237518" y="453134"/>
            <a:ext cx="6049968" cy="51333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/>
          <a:p>
            <a:pPr lvl="0">
              <a:defRPr sz="1800"/>
            </a:pPr>
            <a:r>
              <a:rPr sz="6400" b="1"/>
              <a:t>Allodynia</a:t>
            </a:r>
            <a:r>
              <a:rPr sz="6400"/>
              <a:t> :pain due to a stimulus that does not usually provoke pain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creen Shot 2015-10-09 at 7.40.52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3855" y="1361222"/>
            <a:ext cx="15296290" cy="11563611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1547102" y="264408"/>
            <a:ext cx="6653277" cy="1059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6400"/>
              <a:t>Ascending pathway</a:t>
            </a:r>
          </a:p>
        </p:txBody>
      </p:sp>
      <p:sp>
        <p:nvSpPr>
          <p:cNvPr id="59" name="Shape 59"/>
          <p:cNvSpPr/>
          <p:nvPr/>
        </p:nvSpPr>
        <p:spPr>
          <a:xfrm>
            <a:off x="15966160" y="264408"/>
            <a:ext cx="7056426" cy="1059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/>
            </a:pPr>
            <a:r>
              <a:rPr sz="6400"/>
              <a:t>Descending pathway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/>
          <a:lstStyle/>
          <a:p>
            <a:pPr lvl="0">
              <a:defRPr sz="1800"/>
            </a:pPr>
            <a:fld id="{86CB4B4D-7CA3-9044-876B-883B54F8677D}" type="slidenum">
              <a:rPr sz="3200"/>
              <a:t>6</a:t>
            </a:fld>
            <a:endParaRPr sz="3200"/>
          </a:p>
        </p:txBody>
      </p:sp>
      <p:sp>
        <p:nvSpPr>
          <p:cNvPr id="61" name="Shape 61"/>
          <p:cNvSpPr/>
          <p:nvPr/>
        </p:nvSpPr>
        <p:spPr>
          <a:xfrm>
            <a:off x="303231" y="12312692"/>
            <a:ext cx="2211845" cy="6121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Bradl et.al 2014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AG-pathway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0940" y="214996"/>
            <a:ext cx="9467103" cy="12622805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10559849" y="1272382"/>
            <a:ext cx="13763395" cy="10759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/>
          <a:p>
            <a:pPr marL="641684" lvl="0" indent="-641684">
              <a:buSzPct val="100000"/>
              <a:buChar char="•"/>
              <a:defRPr sz="1800"/>
            </a:pPr>
            <a:r>
              <a:rPr sz="6000">
                <a:latin typeface="Adobe Caslon Pro"/>
                <a:ea typeface="Adobe Caslon Pro"/>
                <a:cs typeface="Adobe Caslon Pro"/>
                <a:sym typeface="Adobe Caslon Pro"/>
              </a:rPr>
              <a:t>The periaquaductal grey (PAG) pathway is the descending pathway that helps modulate pain. </a:t>
            </a:r>
          </a:p>
          <a:p>
            <a:pPr marL="641684" lvl="0" indent="-641684">
              <a:spcBef>
                <a:spcPts val="2400"/>
              </a:spcBef>
              <a:buSzPct val="100000"/>
              <a:buChar char="•"/>
              <a:defRPr sz="1800"/>
            </a:pPr>
            <a:r>
              <a:rPr sz="6000">
                <a:latin typeface="Adobe Caslon Pro"/>
                <a:ea typeface="Adobe Caslon Pro"/>
                <a:cs typeface="Adobe Caslon Pro"/>
                <a:sym typeface="Adobe Caslon Pro"/>
              </a:rPr>
              <a:t>There are so many double/triple/quadruple negatives in this pathway it makes the head spin. </a:t>
            </a:r>
          </a:p>
          <a:p>
            <a:pPr marL="641684" lvl="0" indent="-641684">
              <a:spcBef>
                <a:spcPts val="2400"/>
              </a:spcBef>
              <a:buSzPct val="100000"/>
              <a:buChar char="•"/>
              <a:defRPr sz="1800"/>
            </a:pPr>
            <a:r>
              <a:rPr sz="6000">
                <a:latin typeface="Adobe Caslon Pro"/>
                <a:ea typeface="Adobe Caslon Pro"/>
                <a:cs typeface="Adobe Caslon Pro"/>
                <a:sym typeface="Adobe Caslon Pro"/>
              </a:rPr>
              <a:t>Who knew that the activation of the inhibitory interneuron would inhibit the other inhibitory interneuron, releasing inhibition of another neuron only to inhibit pain?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/>
          <a:lstStyle/>
          <a:p>
            <a:pPr lvl="0">
              <a:defRPr sz="1800"/>
            </a:pPr>
            <a:fld id="{86CB4B4D-7CA3-9044-876B-883B54F8677D}" type="slidenum">
              <a:rPr sz="3200"/>
              <a:t>7</a:t>
            </a:fld>
            <a:endParaRPr sz="320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creen Shot 2015-10-09 at 9.50.10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659" y="2765257"/>
            <a:ext cx="23187026" cy="6628861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/>
          <a:lstStyle/>
          <a:p>
            <a:pPr lvl="0">
              <a:defRPr sz="1800"/>
            </a:pPr>
            <a:fld id="{86CB4B4D-7CA3-9044-876B-883B54F8677D}" type="slidenum">
              <a:rPr sz="3200"/>
              <a:t>8</a:t>
            </a:fld>
            <a:endParaRPr sz="320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797979"/>
                </a:solidFill>
              </a:rPr>
              <a:t>Summary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3200"/>
              <a:t>9</a:t>
            </a:fld>
            <a:endParaRPr sz="3200"/>
          </a:p>
        </p:txBody>
      </p:sp>
      <p:sp>
        <p:nvSpPr>
          <p:cNvPr id="72" name="Shape 72"/>
          <p:cNvSpPr/>
          <p:nvPr/>
        </p:nvSpPr>
        <p:spPr>
          <a:xfrm>
            <a:off x="46172" y="2601197"/>
            <a:ext cx="24992921" cy="67233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9" tIns="121919" rIns="121919" bIns="121919">
            <a:spAutoFit/>
          </a:bodyPr>
          <a:lstStyle/>
          <a:p>
            <a:pPr marL="641684" lvl="0" indent="-641684">
              <a:spcBef>
                <a:spcPts val="2000"/>
              </a:spcBef>
              <a:buSzPct val="100000"/>
              <a:buChar char="•"/>
              <a:defRPr sz="1800"/>
            </a:pPr>
            <a:r>
              <a:rPr sz="6400">
                <a:latin typeface="Adobe Caslon Pro"/>
                <a:ea typeface="Adobe Caslon Pro"/>
                <a:cs typeface="Adobe Caslon Pro"/>
                <a:sym typeface="Adobe Caslon Pro"/>
              </a:rPr>
              <a:t>Stress-hyperresponsive phenotype exhibited formalin-induced hyperalgesia</a:t>
            </a:r>
          </a:p>
          <a:p>
            <a:pPr marL="1403684" lvl="2" indent="-641684">
              <a:spcBef>
                <a:spcPts val="2000"/>
              </a:spcBef>
              <a:buSzPct val="100000"/>
              <a:buChar char="•"/>
              <a:defRPr sz="1800"/>
            </a:pPr>
            <a:r>
              <a:rPr sz="4800">
                <a:latin typeface="Adobe Caslon Pro"/>
                <a:ea typeface="Adobe Caslon Pro"/>
                <a:cs typeface="Adobe Caslon Pro"/>
                <a:sym typeface="Adobe Caslon Pro"/>
              </a:rPr>
              <a:t>due to lower level of AEA and 2-AG in RVM</a:t>
            </a:r>
          </a:p>
          <a:p>
            <a:pPr marL="641684" lvl="0" indent="-641684">
              <a:spcBef>
                <a:spcPts val="2000"/>
              </a:spcBef>
              <a:buSzPct val="100000"/>
              <a:buChar char="•"/>
              <a:defRPr sz="1800"/>
            </a:pPr>
            <a:r>
              <a:rPr sz="6400">
                <a:latin typeface="Adobe Caslon Pro"/>
                <a:ea typeface="Adobe Caslon Pro"/>
                <a:cs typeface="Adobe Caslon Pro"/>
                <a:sym typeface="Adobe Caslon Pro"/>
              </a:rPr>
              <a:t>Stress-induced hyperalgesia was relieved by AEA</a:t>
            </a:r>
          </a:p>
          <a:p>
            <a:pPr marL="641684" lvl="0" indent="-641684">
              <a:spcBef>
                <a:spcPts val="2000"/>
              </a:spcBef>
              <a:buSzPct val="100000"/>
              <a:buChar char="•"/>
              <a:defRPr sz="1800"/>
            </a:pPr>
            <a:r>
              <a:rPr sz="6400">
                <a:latin typeface="Adobe Caslon Pro"/>
                <a:ea typeface="Adobe Caslon Pro"/>
                <a:cs typeface="Adobe Caslon Pro"/>
                <a:sym typeface="Adobe Caslon Pro"/>
              </a:rPr>
              <a:t>Stress-induced hyperalgesia was potentiated by CB1 receptor antagonist</a:t>
            </a:r>
          </a:p>
          <a:p>
            <a:pPr lvl="0">
              <a:spcBef>
                <a:spcPts val="2000"/>
              </a:spcBef>
              <a:defRPr sz="1800"/>
            </a:pPr>
            <a:r>
              <a:rPr sz="6400">
                <a:latin typeface="Adobe Caslon Pro"/>
                <a:ea typeface="Adobe Caslon Pro"/>
                <a:cs typeface="Adobe Caslon Pro"/>
                <a:sym typeface="Adobe Caslon Pro"/>
              </a:rPr>
              <a:t>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Roman"/>
            <a:ea typeface="Times Roman"/>
            <a:cs typeface="Times Roman"/>
            <a:sym typeface="Times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63500" cap="flat">
          <a:solidFill>
            <a:srgbClr val="BBE0E3"/>
          </a:solidFill>
          <a:prstDash val="solid"/>
          <a:bevel/>
        </a:ln>
        <a:effectLst>
          <a:outerShdw blurRad="101600" dist="508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Roman"/>
            <a:ea typeface="Times Roman"/>
            <a:cs typeface="Times Roman"/>
            <a:sym typeface="Times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Roman"/>
            <a:ea typeface="Times Roman"/>
            <a:cs typeface="Times Roman"/>
            <a:sym typeface="Times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63500" cap="flat">
          <a:solidFill>
            <a:srgbClr val="BBE0E3"/>
          </a:solidFill>
          <a:prstDash val="solid"/>
          <a:bevel/>
        </a:ln>
        <a:effectLst>
          <a:outerShdw blurRad="101600" dist="508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Roman"/>
            <a:ea typeface="Times Roman"/>
            <a:cs typeface="Times Roman"/>
            <a:sym typeface="Times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1044</Words>
  <Application>Microsoft Office PowerPoint</Application>
  <PresentationFormat>Custom</PresentationFormat>
  <Paragraphs>335</Paragraphs>
  <Slides>35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</vt:lpstr>
      <vt:lpstr>PowerPoint Presentation</vt:lpstr>
      <vt:lpstr>Endocannabinoid(eCB)</vt:lpstr>
      <vt:lpstr>2-AG and AEA metabolism</vt:lpstr>
      <vt:lpstr>Pain-Nociception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I. Injection of formalin increases nociceptive behavior</vt:lpstr>
      <vt:lpstr>I. AEA level is decreased in depressed phenotype with formalin 2-AG level is increased in normal phenotype with formalin </vt:lpstr>
      <vt:lpstr>2-AG and AEA metabolism</vt:lpstr>
      <vt:lpstr>I. mRNA coding for NAPE-PLD is increased in normal phenotype with formalin 2-AG level is increased in normal phenotype with formalin  </vt:lpstr>
      <vt:lpstr>I. mRNA coding for NAPE-PLD is increased in normal phenotype with formalin 2-AG level is increased in normal phenotype with formalin  </vt:lpstr>
      <vt:lpstr>I. mRNA coding for DAGL∂ is increased in normal phenotype with formalin 2-AG level is increased in normal phenotype with formalin  </vt:lpstr>
      <vt:lpstr>I. No changes of CB1 receptor expression in either group </vt:lpstr>
      <vt:lpstr>PowerPoint Presentation</vt:lpstr>
      <vt:lpstr>II. Blockade of CB1 potentiates formalin-induced pain behavior Increasing AEA decreases formalin-induced pain behavior</vt:lpstr>
      <vt:lpstr>PowerPoint Presentation</vt:lpstr>
      <vt:lpstr>III. Formalin-induced pain behavior in depressed phenotype is AEA/CB1-dependent </vt:lpstr>
      <vt:lpstr>Summary</vt:lpstr>
      <vt:lpstr>PowerPoint Presentation</vt:lpstr>
      <vt:lpstr>Summary</vt:lpstr>
      <vt:lpstr>PowerPoint Presentation</vt:lpstr>
      <vt:lpstr>PowerPoint Presentation</vt:lpstr>
      <vt:lpstr>2-AG and AEA metabolism</vt:lpstr>
      <vt:lpstr>Time spend in open arms</vt:lpstr>
      <vt:lpstr>Time spend in light</vt:lpstr>
      <vt:lpstr>Immobility time</vt:lpstr>
      <vt:lpstr>Latency to first reaction to heat (hot plate test)</vt:lpstr>
      <vt:lpstr>PowerPoint Presentation</vt:lpstr>
      <vt:lpstr>PowerPoint Presentation</vt:lpstr>
      <vt:lpstr>Summary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Summers, Cliff</dc:creator>
  <cp:lastModifiedBy>Cliff H Summers</cp:lastModifiedBy>
  <cp:revision>1</cp:revision>
  <dcterms:modified xsi:type="dcterms:W3CDTF">2015-10-09T17:03:17Z</dcterms:modified>
</cp:coreProperties>
</file>