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68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0" r:id="rId14"/>
    <p:sldId id="266" r:id="rId15"/>
    <p:sldId id="271" r:id="rId16"/>
    <p:sldId id="267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5" r:id="rId26"/>
    <p:sldId id="289" r:id="rId27"/>
    <p:sldId id="283" r:id="rId28"/>
    <p:sldId id="280" r:id="rId29"/>
    <p:sldId id="281" r:id="rId30"/>
    <p:sldId id="286" r:id="rId31"/>
    <p:sldId id="287" r:id="rId32"/>
    <p:sldId id="282" r:id="rId33"/>
    <p:sldId id="284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3399"/>
    <a:srgbClr val="33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0286-B322-49EE-BE7A-E5C7EDD622FA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0A3BA-036D-46E9-9C14-B9880AA6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3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82BB-CF03-4C1F-B979-AB98407C3A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DBD1-7E9A-4078-9971-99A07F20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7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82BB-CF03-4C1F-B979-AB98407C3A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DBD1-7E9A-4078-9971-99A07F20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6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82BB-CF03-4C1F-B979-AB98407C3A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DBD1-7E9A-4078-9971-99A07F20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6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82BB-CF03-4C1F-B979-AB98407C3A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DBD1-7E9A-4078-9971-99A07F20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8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82BB-CF03-4C1F-B979-AB98407C3A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DBD1-7E9A-4078-9971-99A07F20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0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82BB-CF03-4C1F-B979-AB98407C3A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DBD1-7E9A-4078-9971-99A07F20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1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82BB-CF03-4C1F-B979-AB98407C3A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DBD1-7E9A-4078-9971-99A07F20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7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82BB-CF03-4C1F-B979-AB98407C3A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DBD1-7E9A-4078-9971-99A07F20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9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82BB-CF03-4C1F-B979-AB98407C3A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DBD1-7E9A-4078-9971-99A07F20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9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82BB-CF03-4C1F-B979-AB98407C3A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DBD1-7E9A-4078-9971-99A07F20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2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82BB-CF03-4C1F-B979-AB98407C3A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DBD1-7E9A-4078-9971-99A07F20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082BB-CF03-4C1F-B979-AB98407C3A56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DBD1-7E9A-4078-9971-99A07F20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lpicturesarchive.com/ArchOLD-6/1134463857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Definitions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Primitive</a:t>
            </a:r>
            <a:r>
              <a:rPr lang="en-US" dirty="0" smtClean="0">
                <a:solidFill>
                  <a:schemeClr val="bg1"/>
                </a:solidFill>
              </a:rPr>
              <a:t> = appearing earlier in the fossil record, ancestral character state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Derived</a:t>
            </a:r>
            <a:r>
              <a:rPr lang="en-US" dirty="0" smtClean="0">
                <a:solidFill>
                  <a:schemeClr val="bg1"/>
                </a:solidFill>
              </a:rPr>
              <a:t> = appearing later in the fossil record as a new evolutionary innovation, descendant character state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Clade</a:t>
            </a:r>
            <a:r>
              <a:rPr lang="en-US" dirty="0" smtClean="0">
                <a:solidFill>
                  <a:schemeClr val="bg1"/>
                </a:solidFill>
              </a:rPr>
              <a:t> = all organisms within a single evolutionary lineage; stemming from a common ancestor (can also be called a </a:t>
            </a:r>
            <a:r>
              <a:rPr lang="en-US" i="1" dirty="0" smtClean="0">
                <a:solidFill>
                  <a:schemeClr val="bg1"/>
                </a:solidFill>
              </a:rPr>
              <a:t>taxon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Chordate Origins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Phylum </a:t>
            </a:r>
            <a:r>
              <a:rPr lang="en-US" i="1" dirty="0" err="1" smtClean="0">
                <a:solidFill>
                  <a:schemeClr val="bg1"/>
                </a:solidFill>
              </a:rPr>
              <a:t>Chordata</a:t>
            </a:r>
            <a:r>
              <a:rPr lang="en-US" dirty="0" smtClean="0">
                <a:solidFill>
                  <a:schemeClr val="bg1"/>
                </a:solidFill>
              </a:rPr>
              <a:t> = includes vertebrates and invertebrate chordates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Allied by the 4 chordate morphological characteristics (present in all chordates </a:t>
            </a:r>
            <a:r>
              <a:rPr lang="en-US" i="1" dirty="0" smtClean="0">
                <a:solidFill>
                  <a:schemeClr val="bg1"/>
                </a:solidFill>
              </a:rPr>
              <a:t>at some point during life cycle</a:t>
            </a:r>
            <a:r>
              <a:rPr lang="en-US" dirty="0" smtClean="0">
                <a:solidFill>
                  <a:schemeClr val="bg1"/>
                </a:solidFill>
              </a:rPr>
              <a:t>):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Notochord = stiff supporting rod along dorsal part of body, underneath dorsal nerve cord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Pharyngeal gill slits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Dorsal hollow nerve cord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Post-anal tail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905000"/>
            <a:ext cx="9182933" cy="3733800"/>
            <a:chOff x="0" y="1447800"/>
            <a:chExt cx="9182933" cy="3733800"/>
          </a:xfrm>
        </p:grpSpPr>
        <p:pic>
          <p:nvPicPr>
            <p:cNvPr id="2050" name="Picture 2" descr="C:\Vertebrate A&amp;E\Kardong Text Images\Fig 2.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49" t="14514" r="34472" b="73871"/>
            <a:stretch/>
          </p:blipFill>
          <p:spPr bwMode="auto">
            <a:xfrm>
              <a:off x="0" y="1447800"/>
              <a:ext cx="9182933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153399" y="4648200"/>
              <a:ext cx="797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Fig 2.4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0200" y="943897"/>
            <a:ext cx="5649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General Chordate Characteristics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2514600"/>
            <a:ext cx="1763488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66294" y="2984090"/>
            <a:ext cx="2184118" cy="6735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75312" y="5029822"/>
            <a:ext cx="3744688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5015074"/>
            <a:ext cx="21336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Chordate Origins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 addition to the morphological shared features (dorsal nerve cord, notochord, pharyngeal gill slits, </a:t>
            </a:r>
            <a:r>
              <a:rPr lang="en-US" dirty="0" err="1">
                <a:solidFill>
                  <a:schemeClr val="bg1"/>
                </a:solidFill>
              </a:rPr>
              <a:t>postanal</a:t>
            </a:r>
            <a:r>
              <a:rPr lang="en-US" dirty="0">
                <a:solidFill>
                  <a:schemeClr val="bg1"/>
                </a:solidFill>
              </a:rPr>
              <a:t> tail), all chordates have cells that produce </a:t>
            </a:r>
            <a:r>
              <a:rPr lang="en-US" dirty="0" smtClean="0">
                <a:solidFill>
                  <a:schemeClr val="bg1"/>
                </a:solidFill>
              </a:rPr>
              <a:t>thyroid hormones (</a:t>
            </a:r>
            <a:r>
              <a:rPr lang="en-US" dirty="0" err="1" smtClean="0">
                <a:solidFill>
                  <a:schemeClr val="bg1"/>
                </a:solidFill>
              </a:rPr>
              <a:t>endostyle</a:t>
            </a:r>
            <a:r>
              <a:rPr lang="en-US" dirty="0" smtClean="0">
                <a:solidFill>
                  <a:schemeClr val="bg1"/>
                </a:solidFill>
              </a:rPr>
              <a:t> or thyroid gland).</a:t>
            </a:r>
          </a:p>
          <a:p>
            <a:pPr lvl="1"/>
            <a:r>
              <a:rPr lang="en-US" i="1" dirty="0" err="1" smtClean="0">
                <a:solidFill>
                  <a:schemeClr val="bg1"/>
                </a:solidFill>
              </a:rPr>
              <a:t>Endostyle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glandular groove in floor of pharynx involved in filter feeding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Thyroid hormones </a:t>
            </a:r>
            <a:r>
              <a:rPr lang="en-US" dirty="0" smtClean="0">
                <a:solidFill>
                  <a:schemeClr val="bg1"/>
                </a:solidFill>
              </a:rPr>
              <a:t>(tyrosine precursor; include </a:t>
            </a:r>
            <a:r>
              <a:rPr lang="en-US" dirty="0" smtClean="0">
                <a:solidFill>
                  <a:schemeClr val="bg1"/>
                </a:solidFill>
              </a:rPr>
              <a:t>bound iodine) necessary to maintain adequate growth, development, tissue differentiation and metabolic rate.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Evolutionary Trend</a:t>
            </a:r>
            <a:r>
              <a:rPr lang="en-US" dirty="0" smtClean="0">
                <a:solidFill>
                  <a:schemeClr val="bg1"/>
                </a:solidFill>
              </a:rPr>
              <a:t>: from clusters of cells (in </a:t>
            </a:r>
            <a:r>
              <a:rPr lang="en-US" dirty="0" err="1" smtClean="0">
                <a:solidFill>
                  <a:schemeClr val="bg1"/>
                </a:solidFill>
              </a:rPr>
              <a:t>endostyle</a:t>
            </a:r>
            <a:r>
              <a:rPr lang="en-US" dirty="0" smtClean="0">
                <a:solidFill>
                  <a:schemeClr val="bg1"/>
                </a:solidFill>
              </a:rPr>
              <a:t>) to discrete gland (thyroid)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Chordate Origins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Related Phylum </a:t>
            </a:r>
            <a:r>
              <a:rPr lang="en-US" i="1" dirty="0" err="1" smtClean="0">
                <a:solidFill>
                  <a:schemeClr val="bg1"/>
                </a:solidFill>
              </a:rPr>
              <a:t>Hemichordata</a:t>
            </a:r>
            <a:r>
              <a:rPr lang="en-US" dirty="0" smtClean="0">
                <a:solidFill>
                  <a:schemeClr val="bg1"/>
                </a:solidFill>
              </a:rPr>
              <a:t> = includes </a:t>
            </a:r>
            <a:r>
              <a:rPr lang="en-US" dirty="0" err="1" smtClean="0">
                <a:solidFill>
                  <a:schemeClr val="bg1"/>
                </a:solidFill>
              </a:rPr>
              <a:t>Pterobranchs</a:t>
            </a:r>
            <a:r>
              <a:rPr lang="en-US" dirty="0" smtClean="0">
                <a:solidFill>
                  <a:schemeClr val="bg1"/>
                </a:solidFill>
              </a:rPr>
              <a:t> (Class </a:t>
            </a:r>
            <a:r>
              <a:rPr lang="en-US" i="1" dirty="0" err="1" smtClean="0">
                <a:solidFill>
                  <a:schemeClr val="bg1"/>
                </a:solidFill>
              </a:rPr>
              <a:t>Pterobranchia</a:t>
            </a:r>
            <a:r>
              <a:rPr lang="en-US" dirty="0" smtClean="0">
                <a:solidFill>
                  <a:schemeClr val="bg1"/>
                </a:solidFill>
              </a:rPr>
              <a:t>) and acorn worms (Class </a:t>
            </a:r>
            <a:r>
              <a:rPr lang="en-US" i="1" dirty="0" err="1" smtClean="0">
                <a:solidFill>
                  <a:schemeClr val="bg1"/>
                </a:solidFill>
              </a:rPr>
              <a:t>Enteropneusta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</a:p>
          <a:p>
            <a:r>
              <a:rPr lang="en-US" i="1" dirty="0" err="1" smtClean="0">
                <a:solidFill>
                  <a:schemeClr val="bg1"/>
                </a:solidFill>
              </a:rPr>
              <a:t>Pterobranchs</a:t>
            </a:r>
            <a:r>
              <a:rPr lang="en-US" dirty="0" smtClean="0">
                <a:solidFill>
                  <a:schemeClr val="bg1"/>
                </a:solidFill>
              </a:rPr>
              <a:t> = tiny, rare marine animals that form plant-like colonies; individuals project like small flowers at the end of a secreted tube (</a:t>
            </a:r>
            <a:r>
              <a:rPr lang="en-US" i="1" dirty="0" smtClean="0">
                <a:solidFill>
                  <a:schemeClr val="bg1"/>
                </a:solidFill>
              </a:rPr>
              <a:t>test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Possess one pharyngeal gill slit, but no other chordate characteristics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Filter feed by </a:t>
            </a:r>
            <a:r>
              <a:rPr lang="en-US" dirty="0" err="1" smtClean="0">
                <a:solidFill>
                  <a:schemeClr val="bg1"/>
                </a:solidFill>
              </a:rPr>
              <a:t>ciliary</a:t>
            </a:r>
            <a:r>
              <a:rPr lang="en-US" dirty="0" smtClean="0">
                <a:solidFill>
                  <a:schemeClr val="bg1"/>
                </a:solidFill>
              </a:rPr>
              <a:t> action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Chordate Origins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Acorn worms = elongated worm-like animals that burrow in tidal mud flats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Anterior end with a </a:t>
            </a:r>
            <a:r>
              <a:rPr lang="en-US" i="1" dirty="0" smtClean="0">
                <a:solidFill>
                  <a:schemeClr val="bg1"/>
                </a:solidFill>
              </a:rPr>
              <a:t>proboscis</a:t>
            </a:r>
            <a:r>
              <a:rPr lang="en-US" dirty="0" smtClean="0">
                <a:solidFill>
                  <a:schemeClr val="bg1"/>
                </a:solidFill>
              </a:rPr>
              <a:t> (used in burrowing) followed by a </a:t>
            </a:r>
            <a:r>
              <a:rPr lang="en-US" i="1" dirty="0" smtClean="0">
                <a:solidFill>
                  <a:schemeClr val="bg1"/>
                </a:solidFill>
              </a:rPr>
              <a:t>collar</a:t>
            </a:r>
            <a:r>
              <a:rPr lang="en-US" dirty="0" smtClean="0">
                <a:solidFill>
                  <a:schemeClr val="bg1"/>
                </a:solidFill>
              </a:rPr>
              <a:t> (contains mouth). These structures also present in </a:t>
            </a:r>
            <a:r>
              <a:rPr lang="en-US" dirty="0" err="1" smtClean="0">
                <a:solidFill>
                  <a:schemeClr val="bg1"/>
                </a:solidFill>
              </a:rPr>
              <a:t>Pterobranchs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Possess well-developed pharyngeal gill slits, but no truly homologous structures to other chordate characteristics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Also show a dorsal nerve cord (more or less hollow) in collar region, but this becomes more diffuse posteriorly (not a complete cord)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At base of proboscis is </a:t>
            </a:r>
            <a:r>
              <a:rPr lang="en-US" i="1" dirty="0" err="1" smtClean="0">
                <a:solidFill>
                  <a:schemeClr val="bg1"/>
                </a:solidFill>
              </a:rPr>
              <a:t>stomocord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stout patch of support tissue (not homologous to notochord)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Chordate Origins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HOX genes (genes involved in early development) produce reversed dorsal and ventral body pattern between chordates and all other </a:t>
            </a:r>
            <a:r>
              <a:rPr lang="en-US" dirty="0" smtClean="0">
                <a:solidFill>
                  <a:schemeClr val="bg1"/>
                </a:solidFill>
              </a:rPr>
              <a:t>animals</a:t>
            </a:r>
            <a:r>
              <a:rPr lang="en-US" dirty="0" smtClean="0">
                <a:solidFill>
                  <a:schemeClr val="bg1"/>
                </a:solidFill>
              </a:rPr>
              <a:t>, including Hemichordates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5638800"/>
            <a:ext cx="3665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Figs 2.8 &amp; 2.14 – Hemichordates: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Acorn worms and </a:t>
            </a:r>
            <a:r>
              <a:rPr lang="en-US" sz="2000" dirty="0" err="1" smtClean="0">
                <a:solidFill>
                  <a:schemeClr val="bg1"/>
                </a:solidFill>
              </a:rPr>
              <a:t>Pterobranchs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olweb.org/tree/ToLimages/saccoglos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" y="0"/>
            <a:ext cx="3736004" cy="393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81981" y="3429000"/>
            <a:ext cx="13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Acorn Worm</a:t>
            </a:r>
            <a:endParaRPr lang="en-US" dirty="0"/>
          </a:p>
        </p:txBody>
      </p:sp>
      <p:pic>
        <p:nvPicPr>
          <p:cNvPr id="1028" name="Picture 4" descr="http://www.marlin.ac.uk/images/taxonomy_descriptions/Hemichor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604837"/>
            <a:ext cx="5256613" cy="47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ill.srnr.arizona.edu/classes/182/Loph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" y="3810000"/>
            <a:ext cx="3763084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44166" y="5638800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Pterobranch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0" y="914400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38305" y="1676400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24484" y="2438400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Invertebrate Chordates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Phylum </a:t>
            </a:r>
            <a:r>
              <a:rPr lang="en-US" dirty="0" err="1" smtClean="0">
                <a:solidFill>
                  <a:schemeClr val="bg1"/>
                </a:solidFill>
              </a:rPr>
              <a:t>Chordata</a:t>
            </a:r>
            <a:r>
              <a:rPr lang="en-US" dirty="0" smtClean="0">
                <a:solidFill>
                  <a:schemeClr val="bg1"/>
                </a:solidFill>
              </a:rPr>
              <a:t> consists of 3 Subphyla:</a:t>
            </a:r>
          </a:p>
          <a:p>
            <a:pPr lvl="1"/>
            <a:r>
              <a:rPr lang="en-US" i="1" dirty="0" err="1" smtClean="0">
                <a:solidFill>
                  <a:schemeClr val="bg1"/>
                </a:solidFill>
              </a:rPr>
              <a:t>Urochordata</a:t>
            </a:r>
            <a:r>
              <a:rPr lang="en-US" dirty="0" smtClean="0">
                <a:solidFill>
                  <a:schemeClr val="bg1"/>
                </a:solidFill>
              </a:rPr>
              <a:t> = tunicates or sea squirts</a:t>
            </a:r>
          </a:p>
          <a:p>
            <a:pPr lvl="1"/>
            <a:r>
              <a:rPr lang="en-US" i="1" dirty="0" err="1" smtClean="0">
                <a:solidFill>
                  <a:schemeClr val="bg1"/>
                </a:solidFill>
              </a:rPr>
              <a:t>Cephalochordata</a:t>
            </a:r>
            <a:r>
              <a:rPr lang="en-US" dirty="0" smtClean="0">
                <a:solidFill>
                  <a:schemeClr val="bg1"/>
                </a:solidFill>
              </a:rPr>
              <a:t> = lancelets (amphioxus)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Vertebrata</a:t>
            </a:r>
            <a:r>
              <a:rPr lang="en-US" dirty="0" smtClean="0">
                <a:solidFill>
                  <a:schemeClr val="bg1"/>
                </a:solidFill>
              </a:rPr>
              <a:t> = vertebrates (or </a:t>
            </a:r>
            <a:r>
              <a:rPr lang="en-US" i="1" dirty="0" err="1" smtClean="0">
                <a:solidFill>
                  <a:schemeClr val="bg1"/>
                </a:solidFill>
              </a:rPr>
              <a:t>Craniata</a:t>
            </a:r>
            <a:r>
              <a:rPr lang="en-US" dirty="0" smtClean="0">
                <a:solidFill>
                  <a:schemeClr val="bg1"/>
                </a:solidFill>
              </a:rPr>
              <a:t>: comprised of hagfish + vertebrates)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Hagfish lack vertebrae around their notochord, so they have been separated out from the rest of the vertebrates in some classification schemes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Recent evidence suggests that hagfish have secondarily lost vertebral elements, so Vertebrata is current name for Subphylum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Urochordates</a:t>
            </a:r>
            <a:r>
              <a:rPr lang="en-US" dirty="0" smtClean="0">
                <a:solidFill>
                  <a:srgbClr val="FFFF00"/>
                </a:solidFill>
              </a:rPr>
              <a:t> (Tunicates)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Marine animals that may be solitary or colonial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Adults have sac-like shape with outer covering a “leathery” </a:t>
            </a:r>
            <a:r>
              <a:rPr lang="en-US" dirty="0" smtClean="0">
                <a:solidFill>
                  <a:schemeClr val="bg1"/>
                </a:solidFill>
              </a:rPr>
              <a:t>tunic (cellulose)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Filter feeders using pharyngeal gill slits; adults lack other chordate characteristics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Larvae are free-swimming and have all four chordate characteristics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Larvae metamorphose into sessile adults – notochord, dorsal nerve cord and post-anal </a:t>
            </a:r>
            <a:r>
              <a:rPr lang="en-US" dirty="0">
                <a:solidFill>
                  <a:schemeClr val="bg1"/>
                </a:solidFill>
              </a:rPr>
              <a:t>tail degenerate </a:t>
            </a:r>
          </a:p>
        </p:txBody>
      </p:sp>
    </p:spTree>
    <p:extLst>
      <p:ext uri="{BB962C8B-B14F-4D97-AF65-F5344CB8AC3E}">
        <p14:creationId xmlns:p14="http://schemas.microsoft.com/office/powerpoint/2010/main" val="41879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0" y="2286000"/>
            <a:ext cx="24016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Figs 2.22 and 2.23 –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</a:rPr>
              <a:t>Urochordate</a:t>
            </a:r>
            <a:r>
              <a:rPr lang="en-US" dirty="0" smtClean="0">
                <a:solidFill>
                  <a:schemeClr val="bg1"/>
                </a:solidFill>
              </a:rPr>
              <a:t> larvae and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metamorphosis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Vertebrate A&amp;E\Kardong Text Images\Fig 2.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6" t="3845" r="26102" b="66556"/>
          <a:stretch/>
        </p:blipFill>
        <p:spPr bwMode="auto">
          <a:xfrm>
            <a:off x="76200" y="2458"/>
            <a:ext cx="6022258" cy="34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Vertebrate A&amp;E\Kardong Text Images\Fig 2.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3560" r="14867" b="63458"/>
          <a:stretch/>
        </p:blipFill>
        <p:spPr bwMode="auto">
          <a:xfrm>
            <a:off x="86032" y="3333134"/>
            <a:ext cx="6009968" cy="35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244526"/>
            <a:ext cx="990600" cy="6604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914400"/>
            <a:ext cx="685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07815" y="2057400"/>
            <a:ext cx="840485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09456" y="1890624"/>
            <a:ext cx="881744" cy="1667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272" y="3962400"/>
            <a:ext cx="1763488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Definitions (cont.)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Homology</a:t>
            </a:r>
            <a:r>
              <a:rPr lang="en-US" dirty="0" smtClean="0">
                <a:solidFill>
                  <a:schemeClr val="bg1"/>
                </a:solidFill>
              </a:rPr>
              <a:t> = specific organs or structures in different animal groups that have descended, with modification, from similar organs present in ancestors (e.g., mammal limb from fish fin)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Homologous structures in different animals result from inheritance from a common ancestor and arise from a common portion of the genome, so they can be used as evidence of evolutionary relatedness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Analogous structures </a:t>
            </a:r>
            <a:r>
              <a:rPr lang="en-US" dirty="0" smtClean="0">
                <a:solidFill>
                  <a:schemeClr val="bg1"/>
                </a:solidFill>
              </a:rPr>
              <a:t>= organs or structures having similar functions but not similar ancestry (e.g., wings of insects and birds; fish tail fin and whale fluke)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Can’t be used as evidence for evolutionary relatedness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iwa.co.nz/__data/assets/image/0005/28292/sea_squirt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1"/>
            <a:ext cx="4800600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a Squirt &lt;!--멍게류--&gt;; Image ONL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00" y="0"/>
            <a:ext cx="4357299" cy="289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Vertebrate A&amp;E\Kardong Text Images\Fig 2.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0" t="2422" r="12331" b="42741"/>
          <a:stretch/>
        </p:blipFill>
        <p:spPr bwMode="auto">
          <a:xfrm>
            <a:off x="4786699" y="2936431"/>
            <a:ext cx="4357299" cy="39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4868469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2.24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30120"/>
            <a:ext cx="351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Adult </a:t>
            </a:r>
            <a:r>
              <a:rPr lang="en-US" sz="3200" b="1" dirty="0" err="1" smtClean="0">
                <a:solidFill>
                  <a:srgbClr val="FFFF00"/>
                </a:solidFill>
              </a:rPr>
              <a:t>Urochordates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Cephalochordates (Amphioxus)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Elongated</a:t>
            </a:r>
            <a:r>
              <a:rPr lang="en-US" dirty="0">
                <a:solidFill>
                  <a:schemeClr val="bg1"/>
                </a:solidFill>
              </a:rPr>
              <a:t>, vaguely fish-like marine animals that live mainly buried in sand or silt </a:t>
            </a:r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dirty="0">
                <a:solidFill>
                  <a:schemeClr val="bg1"/>
                </a:solidFill>
              </a:rPr>
              <a:t>the head region </a:t>
            </a:r>
            <a:r>
              <a:rPr lang="en-US" dirty="0" smtClean="0">
                <a:solidFill>
                  <a:schemeClr val="bg1"/>
                </a:solidFill>
              </a:rPr>
              <a:t>protruding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They </a:t>
            </a:r>
            <a:r>
              <a:rPr lang="en-US" dirty="0">
                <a:solidFill>
                  <a:schemeClr val="bg1"/>
                </a:solidFill>
              </a:rPr>
              <a:t>are capable of </a:t>
            </a:r>
            <a:r>
              <a:rPr lang="en-US" dirty="0" smtClean="0">
                <a:solidFill>
                  <a:schemeClr val="bg1"/>
                </a:solidFill>
              </a:rPr>
              <a:t>swimming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Filter feeders using pharyngeal gill slits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Possess </a:t>
            </a:r>
            <a:r>
              <a:rPr lang="en-US" dirty="0">
                <a:solidFill>
                  <a:schemeClr val="bg1"/>
                </a:solidFill>
              </a:rPr>
              <a:t>all 4 chordate characteristics as an adult </a:t>
            </a:r>
            <a:r>
              <a:rPr lang="en-US" dirty="0" smtClean="0">
                <a:solidFill>
                  <a:schemeClr val="bg1"/>
                </a:solidFill>
              </a:rPr>
              <a:t>– so </a:t>
            </a:r>
            <a:r>
              <a:rPr lang="en-US" dirty="0">
                <a:solidFill>
                  <a:schemeClr val="bg1"/>
                </a:solidFill>
              </a:rPr>
              <a:t>the most clearly related to the </a:t>
            </a:r>
            <a:r>
              <a:rPr lang="en-US" dirty="0" smtClean="0">
                <a:solidFill>
                  <a:schemeClr val="bg1"/>
                </a:solidFill>
              </a:rPr>
              <a:t>vertebrates </a:t>
            </a:r>
            <a:r>
              <a:rPr lang="en-US" dirty="0">
                <a:solidFill>
                  <a:schemeClr val="bg1"/>
                </a:solidFill>
              </a:rPr>
              <a:t>among the invertebrate </a:t>
            </a:r>
            <a:r>
              <a:rPr lang="en-US" dirty="0" smtClean="0">
                <a:solidFill>
                  <a:schemeClr val="bg1"/>
                </a:solidFill>
              </a:rPr>
              <a:t>chordates, although genetic evidence suggests that they are the most basal of the chordates.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Possess </a:t>
            </a:r>
            <a:r>
              <a:rPr lang="en-US" dirty="0">
                <a:solidFill>
                  <a:schemeClr val="bg1"/>
                </a:solidFill>
              </a:rPr>
              <a:t>segmentally arranged muscle </a:t>
            </a:r>
            <a:r>
              <a:rPr lang="en-US" dirty="0" smtClean="0">
                <a:solidFill>
                  <a:schemeClr val="bg1"/>
                </a:solidFill>
              </a:rPr>
              <a:t>masses (</a:t>
            </a:r>
            <a:r>
              <a:rPr lang="en-US" dirty="0" err="1" smtClean="0">
                <a:solidFill>
                  <a:schemeClr val="bg1"/>
                </a:solidFill>
              </a:rPr>
              <a:t>myomeres</a:t>
            </a:r>
            <a:r>
              <a:rPr lang="en-US" dirty="0">
                <a:solidFill>
                  <a:schemeClr val="bg1"/>
                </a:solidFill>
              </a:rPr>
              <a:t>) in the lateral body </a:t>
            </a:r>
            <a:r>
              <a:rPr lang="en-US" dirty="0" smtClean="0">
                <a:solidFill>
                  <a:schemeClr val="bg1"/>
                </a:solidFill>
              </a:rPr>
              <a:t>walls. Similar </a:t>
            </a:r>
            <a:r>
              <a:rPr lang="en-US" dirty="0">
                <a:solidFill>
                  <a:schemeClr val="bg1"/>
                </a:solidFill>
              </a:rPr>
              <a:t>to common condition in </a:t>
            </a:r>
            <a:r>
              <a:rPr lang="en-US" dirty="0" smtClean="0">
                <a:solidFill>
                  <a:schemeClr val="bg1"/>
                </a:solidFill>
              </a:rPr>
              <a:t>vertebrates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 </a:t>
            </a:r>
            <a:r>
              <a:rPr lang="en-US" dirty="0">
                <a:solidFill>
                  <a:schemeClr val="bg1"/>
                </a:solidFill>
              </a:rPr>
              <a:t>paired fins present, only </a:t>
            </a:r>
            <a:r>
              <a:rPr lang="en-US" i="1" dirty="0" err="1">
                <a:solidFill>
                  <a:schemeClr val="bg1"/>
                </a:solidFill>
              </a:rPr>
              <a:t>metapleural</a:t>
            </a:r>
            <a:r>
              <a:rPr lang="en-US" i="1" dirty="0">
                <a:solidFill>
                  <a:schemeClr val="bg1"/>
                </a:solidFill>
              </a:rPr>
              <a:t> folds</a:t>
            </a:r>
            <a:r>
              <a:rPr lang="en-US" dirty="0">
                <a:solidFill>
                  <a:schemeClr val="bg1"/>
                </a:solidFill>
              </a:rPr>
              <a:t> on ventral region of the </a:t>
            </a:r>
            <a:r>
              <a:rPr lang="en-US" dirty="0" smtClean="0">
                <a:solidFill>
                  <a:schemeClr val="bg1"/>
                </a:solidFill>
              </a:rPr>
              <a:t>body (lack </a:t>
            </a:r>
            <a:r>
              <a:rPr lang="en-US" dirty="0">
                <a:solidFill>
                  <a:schemeClr val="bg1"/>
                </a:solidFill>
              </a:rPr>
              <a:t>of paired fins is similar to primitive fishes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m6sVhskT_Fs/SFutGBf1k2I/AAAAAAAACBY/Rt4WGA5Mz6A/s400/amphiox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70" y="3020961"/>
            <a:ext cx="468923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Vertebrate A&amp;E\Kardong Text Images\Fig 2.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6" t="2516" r="17959" b="39736"/>
          <a:stretch/>
        </p:blipFill>
        <p:spPr bwMode="auto">
          <a:xfrm>
            <a:off x="152400" y="2431041"/>
            <a:ext cx="4202309" cy="44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olsci.org/v02/p0149/ijbsv02p0149g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35" y="34413"/>
            <a:ext cx="6172200" cy="26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487680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2.16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5803612"/>
            <a:ext cx="3251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Cephalochordates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4656" y="457200"/>
            <a:ext cx="805544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914400"/>
            <a:ext cx="805544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58200" y="1344431"/>
            <a:ext cx="457200" cy="3097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50695" y="2126241"/>
            <a:ext cx="805544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Vertebrata (Vertebrates)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Characterized by </a:t>
            </a:r>
            <a:r>
              <a:rPr lang="en-US" i="1" dirty="0">
                <a:solidFill>
                  <a:schemeClr val="bg1"/>
                </a:solidFill>
              </a:rPr>
              <a:t>cephalization</a:t>
            </a:r>
            <a:r>
              <a:rPr lang="en-US" dirty="0">
                <a:solidFill>
                  <a:schemeClr val="bg1"/>
                </a:solidFill>
              </a:rPr>
              <a:t> = concentration of nerve cells (into a brain) and sense organs in the anterior (head) region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Necessary </a:t>
            </a:r>
            <a:r>
              <a:rPr lang="en-US" dirty="0">
                <a:solidFill>
                  <a:schemeClr val="bg1"/>
                </a:solidFill>
              </a:rPr>
              <a:t>because vertebrates are active animals and need to </a:t>
            </a:r>
            <a:r>
              <a:rPr lang="en-US" dirty="0" smtClean="0">
                <a:solidFill>
                  <a:schemeClr val="bg1"/>
                </a:solidFill>
              </a:rPr>
              <a:t>perceive information </a:t>
            </a:r>
            <a:r>
              <a:rPr lang="en-US" dirty="0">
                <a:solidFill>
                  <a:schemeClr val="bg1"/>
                </a:solidFill>
              </a:rPr>
              <a:t>from the front of the body as they move forward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Possess </a:t>
            </a:r>
            <a:r>
              <a:rPr lang="en-US" i="1" dirty="0">
                <a:solidFill>
                  <a:schemeClr val="bg1"/>
                </a:solidFill>
              </a:rPr>
              <a:t>vertebral column </a:t>
            </a:r>
            <a:r>
              <a:rPr lang="en-US" dirty="0">
                <a:solidFill>
                  <a:schemeClr val="bg1"/>
                </a:solidFill>
              </a:rPr>
              <a:t>(backbone)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Specialized </a:t>
            </a:r>
            <a:r>
              <a:rPr lang="en-US" dirty="0">
                <a:solidFill>
                  <a:schemeClr val="bg1"/>
                </a:solidFill>
              </a:rPr>
              <a:t>kidney tubules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Includes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Fishes</a:t>
            </a:r>
            <a:r>
              <a:rPr lang="en-US" dirty="0">
                <a:solidFill>
                  <a:schemeClr val="bg1"/>
                </a:solidFill>
              </a:rPr>
              <a:t>,  Amphibians,  Reptiles,  Birds,  </a:t>
            </a:r>
            <a:r>
              <a:rPr lang="en-US" dirty="0" smtClean="0">
                <a:solidFill>
                  <a:schemeClr val="bg1"/>
                </a:solidFill>
              </a:rPr>
              <a:t>Mammals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Chordate Origins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General </a:t>
            </a:r>
            <a:r>
              <a:rPr lang="en-US" dirty="0" smtClean="0">
                <a:solidFill>
                  <a:schemeClr val="bg1"/>
                </a:solidFill>
              </a:rPr>
              <a:t>trend </a:t>
            </a:r>
            <a:r>
              <a:rPr lang="en-US" dirty="0">
                <a:solidFill>
                  <a:schemeClr val="bg1"/>
                </a:solidFill>
              </a:rPr>
              <a:t>in Chordate </a:t>
            </a:r>
            <a:r>
              <a:rPr lang="en-US" dirty="0" smtClean="0">
                <a:solidFill>
                  <a:schemeClr val="bg1"/>
                </a:solidFill>
              </a:rPr>
              <a:t>evolution = increasing levels of activity</a:t>
            </a:r>
            <a:r>
              <a:rPr lang="en-US" dirty="0">
                <a:solidFill>
                  <a:schemeClr val="bg1"/>
                </a:solidFill>
              </a:rPr>
              <a:t>, and to some extent, increasing </a:t>
            </a:r>
            <a:r>
              <a:rPr lang="en-US" dirty="0" smtClean="0">
                <a:solidFill>
                  <a:schemeClr val="bg1"/>
                </a:solidFill>
              </a:rPr>
              <a:t>body size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Chordate Ancestry: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Echinoderms </a:t>
            </a:r>
            <a:r>
              <a:rPr lang="en-US" dirty="0">
                <a:solidFill>
                  <a:schemeClr val="bg1"/>
                </a:solidFill>
              </a:rPr>
              <a:t>(sea urchins, starfish) share similarities in embryonic </a:t>
            </a:r>
            <a:r>
              <a:rPr lang="en-US" dirty="0" smtClean="0">
                <a:solidFill>
                  <a:schemeClr val="bg1"/>
                </a:solidFill>
              </a:rPr>
              <a:t>development and </a:t>
            </a:r>
            <a:r>
              <a:rPr lang="en-US" dirty="0">
                <a:solidFill>
                  <a:schemeClr val="bg1"/>
                </a:solidFill>
              </a:rPr>
              <a:t>larvae.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Hemichordates </a:t>
            </a:r>
            <a:r>
              <a:rPr lang="en-US" dirty="0">
                <a:solidFill>
                  <a:schemeClr val="bg1"/>
                </a:solidFill>
              </a:rPr>
              <a:t>and Chordates </a:t>
            </a:r>
            <a:r>
              <a:rPr lang="en-US" dirty="0" smtClean="0">
                <a:solidFill>
                  <a:schemeClr val="bg1"/>
                </a:solidFill>
              </a:rPr>
              <a:t>perhaps </a:t>
            </a:r>
            <a:r>
              <a:rPr lang="en-US" dirty="0">
                <a:solidFill>
                  <a:schemeClr val="bg1"/>
                </a:solidFill>
              </a:rPr>
              <a:t>evolved from a common ancestor, </a:t>
            </a:r>
            <a:r>
              <a:rPr lang="en-US" dirty="0" smtClean="0">
                <a:solidFill>
                  <a:schemeClr val="bg1"/>
                </a:solidFill>
              </a:rPr>
              <a:t>possibly </a:t>
            </a:r>
            <a:r>
              <a:rPr lang="en-US" dirty="0">
                <a:solidFill>
                  <a:schemeClr val="bg1"/>
                </a:solidFill>
              </a:rPr>
              <a:t>like present-day echinoderm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Garstang’s</a:t>
            </a:r>
            <a:r>
              <a:rPr lang="en-US" dirty="0" smtClean="0">
                <a:solidFill>
                  <a:schemeClr val="bg1"/>
                </a:solidFill>
              </a:rPr>
              <a:t> Hypothesis) or </a:t>
            </a:r>
            <a:r>
              <a:rPr lang="en-US" dirty="0">
                <a:solidFill>
                  <a:schemeClr val="bg1"/>
                </a:solidFill>
              </a:rPr>
              <a:t>hemichordate </a:t>
            </a:r>
            <a:r>
              <a:rPr lang="en-US" dirty="0" smtClean="0">
                <a:solidFill>
                  <a:schemeClr val="bg1"/>
                </a:solidFill>
              </a:rPr>
              <a:t>larvae via </a:t>
            </a:r>
            <a:r>
              <a:rPr lang="en-US" i="1" dirty="0" err="1" smtClean="0">
                <a:solidFill>
                  <a:schemeClr val="bg1"/>
                </a:solidFill>
              </a:rPr>
              <a:t>paedomorphosis</a:t>
            </a:r>
            <a:r>
              <a:rPr lang="en-US" dirty="0" smtClean="0">
                <a:solidFill>
                  <a:schemeClr val="bg1"/>
                </a:solidFill>
              </a:rPr>
              <a:t> (= retention of larval characteristics in sexually mature adult).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Recent molecular evidence offers little support for this view.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Vertebrate A&amp;E\Kardong Text Images\Fig 2.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5" t="1760" r="32924" b="67629"/>
          <a:stretch/>
        </p:blipFill>
        <p:spPr bwMode="auto">
          <a:xfrm>
            <a:off x="0" y="152400"/>
            <a:ext cx="9144000" cy="65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715000"/>
            <a:ext cx="3536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99"/>
                </a:solidFill>
              </a:rPr>
              <a:t>Fig 2.30 – </a:t>
            </a:r>
            <a:r>
              <a:rPr lang="en-US" b="1" dirty="0" err="1" smtClean="0">
                <a:solidFill>
                  <a:srgbClr val="333399"/>
                </a:solidFill>
              </a:rPr>
              <a:t>Garstang’s</a:t>
            </a:r>
            <a:r>
              <a:rPr lang="en-US" b="1" dirty="0" smtClean="0">
                <a:solidFill>
                  <a:srgbClr val="333399"/>
                </a:solidFill>
              </a:rPr>
              <a:t> Theory of the </a:t>
            </a:r>
          </a:p>
          <a:p>
            <a:r>
              <a:rPr lang="en-US" b="1" dirty="0" smtClean="0">
                <a:solidFill>
                  <a:srgbClr val="333399"/>
                </a:solidFill>
              </a:rPr>
              <a:t>Origin of the Chordate Body Plan</a:t>
            </a:r>
            <a:endParaRPr lang="en-US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Chordate Origins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Current View</a:t>
            </a:r>
            <a:r>
              <a:rPr lang="en-US" dirty="0" smtClean="0">
                <a:solidFill>
                  <a:schemeClr val="bg1"/>
                </a:solidFill>
              </a:rPr>
              <a:t>: Genes involved in determining dorsal-ventral body plan function to produce opposite body plan in chordates and echinoderms &amp; hemichordates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inverted body plan was a major evolutionary innovation, but why it occurred </a:t>
            </a: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chemeClr val="bg1"/>
                </a:solidFill>
              </a:rPr>
              <a:t>not known.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any </a:t>
            </a:r>
            <a:r>
              <a:rPr lang="en-US" dirty="0" smtClean="0">
                <a:solidFill>
                  <a:schemeClr val="bg1"/>
                </a:solidFill>
              </a:rPr>
              <a:t>event,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chordate ancestor </a:t>
            </a:r>
            <a:r>
              <a:rPr lang="en-US" dirty="0">
                <a:solidFill>
                  <a:schemeClr val="bg1"/>
                </a:solidFill>
              </a:rPr>
              <a:t>was probably a </a:t>
            </a:r>
            <a:r>
              <a:rPr lang="en-US" dirty="0" smtClean="0">
                <a:solidFill>
                  <a:schemeClr val="bg1"/>
                </a:solidFill>
              </a:rPr>
              <a:t>mobile bottom-dweller as an adult, that fed by </a:t>
            </a:r>
            <a:r>
              <a:rPr lang="en-US" dirty="0" err="1" smtClean="0">
                <a:solidFill>
                  <a:schemeClr val="bg1"/>
                </a:solidFill>
              </a:rPr>
              <a:t>ciliary</a:t>
            </a:r>
            <a:r>
              <a:rPr lang="en-US" dirty="0" smtClean="0">
                <a:solidFill>
                  <a:schemeClr val="bg1"/>
                </a:solidFill>
              </a:rPr>
              <a:t>/mucus feeding system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Development of pharyngeal gill slits improved feeding characteristics.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Other chordate characteristics likely arose to enhance locomotion abilities in chordate ancestors.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7200" y="632460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Fig 2.32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Vertebrate A&amp;E\Kardong Text Images\Fig 2.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8" t="5004" r="6083" b="60862"/>
          <a:stretch/>
        </p:blipFill>
        <p:spPr bwMode="auto">
          <a:xfrm>
            <a:off x="0" y="983126"/>
            <a:ext cx="9144000" cy="496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Vertebrate Origins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Vertebrate </a:t>
            </a:r>
            <a:r>
              <a:rPr lang="en-US" dirty="0" smtClean="0">
                <a:solidFill>
                  <a:schemeClr val="bg1"/>
                </a:solidFill>
              </a:rPr>
              <a:t>Ancestry: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One hypothesis (</a:t>
            </a:r>
            <a:r>
              <a:rPr lang="en-US" dirty="0" err="1" smtClean="0">
                <a:solidFill>
                  <a:schemeClr val="bg1"/>
                </a:solidFill>
              </a:rPr>
              <a:t>Garstang’s</a:t>
            </a:r>
            <a:r>
              <a:rPr lang="en-US" dirty="0" smtClean="0">
                <a:solidFill>
                  <a:schemeClr val="bg1"/>
                </a:solidFill>
              </a:rPr>
              <a:t>) proposes that </a:t>
            </a:r>
            <a:r>
              <a:rPr lang="en-US" dirty="0">
                <a:solidFill>
                  <a:schemeClr val="bg1"/>
                </a:solidFill>
              </a:rPr>
              <a:t>larval form of </a:t>
            </a:r>
            <a:r>
              <a:rPr lang="en-US" dirty="0" err="1">
                <a:solidFill>
                  <a:schemeClr val="bg1"/>
                </a:solidFill>
              </a:rPr>
              <a:t>urochordate</a:t>
            </a:r>
            <a:r>
              <a:rPr lang="en-US" dirty="0">
                <a:solidFill>
                  <a:schemeClr val="bg1"/>
                </a:solidFill>
              </a:rPr>
              <a:t> (free-swimming with all 4 chordate </a:t>
            </a:r>
            <a:r>
              <a:rPr lang="en-US" dirty="0" smtClean="0">
                <a:solidFill>
                  <a:schemeClr val="bg1"/>
                </a:solidFill>
              </a:rPr>
              <a:t>characteristics</a:t>
            </a:r>
            <a:r>
              <a:rPr lang="en-US" dirty="0">
                <a:solidFill>
                  <a:schemeClr val="bg1"/>
                </a:solidFill>
              </a:rPr>
              <a:t>) that normally transformed into a sessile adult, instead became </a:t>
            </a:r>
            <a:r>
              <a:rPr lang="en-US" dirty="0" smtClean="0">
                <a:solidFill>
                  <a:schemeClr val="bg1"/>
                </a:solidFill>
              </a:rPr>
              <a:t>sexually </a:t>
            </a:r>
            <a:r>
              <a:rPr lang="en-US" dirty="0">
                <a:solidFill>
                  <a:schemeClr val="bg1"/>
                </a:solidFill>
              </a:rPr>
              <a:t>mature in the larval stage, or while retaining larval </a:t>
            </a:r>
            <a:r>
              <a:rPr lang="en-US" dirty="0" smtClean="0">
                <a:solidFill>
                  <a:schemeClr val="bg1"/>
                </a:solidFill>
              </a:rPr>
              <a:t>morphology (= </a:t>
            </a:r>
            <a:r>
              <a:rPr lang="en-US" i="1" dirty="0" err="1" smtClean="0">
                <a:solidFill>
                  <a:schemeClr val="bg1"/>
                </a:solidFill>
              </a:rPr>
              <a:t>paedomorphosis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retention of larval characteristics in a sexually mature stage occurs in one </a:t>
            </a:r>
            <a:r>
              <a:rPr lang="en-US" dirty="0" smtClean="0">
                <a:solidFill>
                  <a:schemeClr val="bg1"/>
                </a:solidFill>
              </a:rPr>
              <a:t>group </a:t>
            </a:r>
            <a:r>
              <a:rPr lang="en-US" dirty="0">
                <a:solidFill>
                  <a:schemeClr val="bg1"/>
                </a:solidFill>
              </a:rPr>
              <a:t>of present-day </a:t>
            </a:r>
            <a:r>
              <a:rPr lang="en-US" dirty="0" err="1">
                <a:solidFill>
                  <a:schemeClr val="bg1"/>
                </a:solidFill>
              </a:rPr>
              <a:t>Urochordates</a:t>
            </a:r>
            <a:r>
              <a:rPr lang="en-US" dirty="0">
                <a:solidFill>
                  <a:schemeClr val="bg1"/>
                </a:solidFill>
              </a:rPr>
              <a:t> (Class </a:t>
            </a:r>
            <a:r>
              <a:rPr lang="en-US" dirty="0" err="1">
                <a:solidFill>
                  <a:schemeClr val="bg1"/>
                </a:solidFill>
              </a:rPr>
              <a:t>Larvacea</a:t>
            </a:r>
            <a:r>
              <a:rPr lang="en-US" dirty="0">
                <a:solidFill>
                  <a:schemeClr val="bg1"/>
                </a:solidFill>
              </a:rPr>
              <a:t>), so there </a:t>
            </a: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>
                <a:solidFill>
                  <a:schemeClr val="bg1"/>
                </a:solidFill>
              </a:rPr>
              <a:t>precedent for </a:t>
            </a:r>
            <a:r>
              <a:rPr lang="en-US" dirty="0" smtClean="0">
                <a:solidFill>
                  <a:schemeClr val="bg1"/>
                </a:solidFill>
              </a:rPr>
              <a:t>such </a:t>
            </a:r>
            <a:r>
              <a:rPr lang="en-US" dirty="0">
                <a:solidFill>
                  <a:schemeClr val="bg1"/>
                </a:solidFill>
              </a:rPr>
              <a:t>a change.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advantage of this lifestyle is that the organism could actively seek out </a:t>
            </a:r>
            <a:r>
              <a:rPr lang="en-US" dirty="0" smtClean="0">
                <a:solidFill>
                  <a:schemeClr val="bg1"/>
                </a:solidFill>
              </a:rPr>
              <a:t>favorable </a:t>
            </a:r>
            <a:r>
              <a:rPr lang="en-US" dirty="0">
                <a:solidFill>
                  <a:schemeClr val="bg1"/>
                </a:solidFill>
              </a:rPr>
              <a:t>foraging opportunities.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organism then </a:t>
            </a:r>
            <a:r>
              <a:rPr lang="en-US" dirty="0" smtClean="0">
                <a:solidFill>
                  <a:schemeClr val="bg1"/>
                </a:solidFill>
              </a:rPr>
              <a:t>likely led </a:t>
            </a:r>
            <a:r>
              <a:rPr lang="en-US" dirty="0">
                <a:solidFill>
                  <a:schemeClr val="bg1"/>
                </a:solidFill>
              </a:rPr>
              <a:t>directly to Vertebrates </a:t>
            </a:r>
            <a:r>
              <a:rPr lang="en-US" dirty="0" smtClean="0">
                <a:solidFill>
                  <a:schemeClr val="bg1"/>
                </a:solidFill>
              </a:rPr>
              <a:t>(Cephalochordates are a sister clade)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Vertebrate Origins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Alternative Hypothesis: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prechordate</a:t>
            </a:r>
            <a:r>
              <a:rPr lang="en-US" dirty="0">
                <a:solidFill>
                  <a:schemeClr val="bg1"/>
                </a:solidFill>
              </a:rPr>
              <a:t> may have abandoned sedentary filter-feeding lifestyle to become actively predaceous. 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lifestyle favors development  of chordate-like characteristics:  notochord, muscular tail, dorsal hollow nerve </a:t>
            </a:r>
            <a:r>
              <a:rPr lang="en-US" dirty="0" smtClean="0">
                <a:solidFill>
                  <a:schemeClr val="bg1"/>
                </a:solidFill>
              </a:rPr>
              <a:t>cord. 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Urochordates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Cephalochordates reversed this trend (reverted to sessile filter </a:t>
            </a:r>
            <a:r>
              <a:rPr lang="en-US" dirty="0" smtClean="0">
                <a:solidFill>
                  <a:schemeClr val="bg1"/>
                </a:solidFill>
              </a:rPr>
              <a:t>feeders</a:t>
            </a:r>
            <a:r>
              <a:rPr lang="en-US" dirty="0">
                <a:solidFill>
                  <a:schemeClr val="bg1"/>
                </a:solidFill>
              </a:rPr>
              <a:t>), but vertebrates did not (continued toward active foraging lifestyle).  </a:t>
            </a:r>
          </a:p>
        </p:txBody>
      </p:sp>
    </p:spTree>
    <p:extLst>
      <p:ext uri="{BB962C8B-B14F-4D97-AF65-F5344CB8AC3E}">
        <p14:creationId xmlns:p14="http://schemas.microsoft.com/office/powerpoint/2010/main" val="21472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Classification – General Features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Basic Unit of Classification = </a:t>
            </a:r>
            <a:r>
              <a:rPr lang="en-US" i="1" dirty="0" smtClean="0">
                <a:solidFill>
                  <a:schemeClr val="bg1"/>
                </a:solidFill>
              </a:rPr>
              <a:t>Species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Biological Species Concept </a:t>
            </a:r>
            <a:r>
              <a:rPr lang="en-US" dirty="0" smtClean="0">
                <a:solidFill>
                  <a:schemeClr val="bg1"/>
                </a:solidFill>
              </a:rPr>
              <a:t>= a group of similar-looking individuals capable of successfully interbreeding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Phylogenetic Species Concept </a:t>
            </a:r>
            <a:r>
              <a:rPr lang="en-US" dirty="0" smtClean="0">
                <a:solidFill>
                  <a:schemeClr val="bg1"/>
                </a:solidFill>
              </a:rPr>
              <a:t>= a genetically distinct group reproductively isolated from other such groups (i.e., gene flow restricted)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 concepts treat species as </a:t>
            </a:r>
            <a:r>
              <a:rPr lang="en-US" i="1" dirty="0" smtClean="0">
                <a:solidFill>
                  <a:schemeClr val="bg1"/>
                </a:solidFill>
              </a:rPr>
              <a:t>independent and closed genetic systems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Evolutionary Scenario: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Chordate/Vertebrate Origins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Early pre-chordates likely mobile, bottom-dwelling worms similar to Acorn Worms.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Pharyngeal gill slits evolve to aid in </a:t>
            </a:r>
            <a:r>
              <a:rPr lang="en-US" dirty="0" err="1" smtClean="0">
                <a:solidFill>
                  <a:schemeClr val="bg1"/>
                </a:solidFill>
              </a:rPr>
              <a:t>ciliary</a:t>
            </a:r>
            <a:r>
              <a:rPr lang="en-US" dirty="0" smtClean="0">
                <a:solidFill>
                  <a:schemeClr val="bg1"/>
                </a:solidFill>
              </a:rPr>
              <a:t>/mucus system of feeding.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Increases in locomotion to promote more active foraging may have led to appearance of other chordate characteristics that favor more efficient movement.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mtClean="0">
                <a:solidFill>
                  <a:schemeClr val="bg1"/>
                </a:solidFill>
              </a:rPr>
              <a:t>These </a:t>
            </a:r>
            <a:r>
              <a:rPr lang="en-US" dirty="0" smtClean="0">
                <a:solidFill>
                  <a:schemeClr val="bg1"/>
                </a:solidFill>
              </a:rPr>
              <a:t>changes led to primitive amphioxus-like body form: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Incipient predator with better differentiated head, pharyngeal gill slits, eyes, expanded mouth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b="1" dirty="0" smtClean="0">
                <a:solidFill>
                  <a:schemeClr val="bg1"/>
                </a:solidFill>
              </a:rPr>
              <a:t>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Active suspension feeder</a:t>
            </a:r>
          </a:p>
          <a:p>
            <a:pPr marL="571500" indent="-514350">
              <a:buFont typeface="+mj-lt"/>
              <a:buAutoNum type="arabicPeriod" startAt="4"/>
            </a:pPr>
            <a:r>
              <a:rPr lang="en-US" dirty="0" smtClean="0">
                <a:solidFill>
                  <a:schemeClr val="bg1"/>
                </a:solidFill>
              </a:rPr>
              <a:t>From this ancestor invertebrate chordates and vertebrates diverged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Secondary loss of mobility to less active filter-feeding system (</a:t>
            </a:r>
            <a:r>
              <a:rPr lang="en-US" sz="2600" dirty="0" err="1" smtClean="0">
                <a:solidFill>
                  <a:schemeClr val="bg1"/>
                </a:solidFill>
              </a:rPr>
              <a:t>Urochordates</a:t>
            </a:r>
            <a:r>
              <a:rPr lang="en-US" sz="2600" dirty="0" smtClean="0">
                <a:solidFill>
                  <a:schemeClr val="bg1"/>
                </a:solidFill>
              </a:rPr>
              <a:t> and Cephalochordates)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Increase in activity and better developed predatory traits (Vertebrates)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Muscular pumps </a:t>
            </a:r>
            <a:r>
              <a:rPr lang="en-US" dirty="0" smtClean="0">
                <a:solidFill>
                  <a:schemeClr val="bg1"/>
                </a:solidFill>
              </a:rPr>
              <a:t>form to </a:t>
            </a:r>
            <a:r>
              <a:rPr lang="en-US" dirty="0">
                <a:solidFill>
                  <a:schemeClr val="bg1"/>
                </a:solidFill>
              </a:rPr>
              <a:t>assist with filter feeding and allow for formation of gills for breathing in </a:t>
            </a:r>
            <a:r>
              <a:rPr lang="en-US" dirty="0" smtClean="0">
                <a:solidFill>
                  <a:schemeClr val="bg1"/>
                </a:solidFill>
              </a:rPr>
              <a:t>vertebrates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Evolutionary Scenario: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Chordate/Vertebrate Origins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Vertebrate A&amp;E\Kardong Text Images\Fig 2.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4" t="2298" r="9001" b="64100"/>
          <a:stretch/>
        </p:blipFill>
        <p:spPr bwMode="auto">
          <a:xfrm>
            <a:off x="0" y="1075570"/>
            <a:ext cx="9144000" cy="486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Vertebrate A&amp;E\Kardong Text Images\Fig 2.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4" t="4422" r="4566" b="43821"/>
          <a:stretch/>
        </p:blipFill>
        <p:spPr bwMode="auto">
          <a:xfrm>
            <a:off x="457200" y="0"/>
            <a:ext cx="8382000" cy="68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Ciliary</a:t>
            </a:r>
            <a:r>
              <a:rPr lang="en-US" dirty="0" smtClean="0">
                <a:solidFill>
                  <a:schemeClr val="bg1"/>
                </a:solidFill>
              </a:rPr>
              <a:t>, suspension-feeding pre-vertebrate (likely somewhat similar to amphioxus)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Evolutionary development of muscular pharyngeal pumps and cartilage support of pharyngeal arches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Agnathan</a:t>
            </a:r>
            <a:r>
              <a:rPr lang="en-US" dirty="0" smtClean="0">
                <a:solidFill>
                  <a:schemeClr val="bg1"/>
                </a:solidFill>
              </a:rPr>
              <a:t> fish (lack jaws) using muscular pumps to create currents for filter-feeding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Evolutionary development </a:t>
            </a:r>
            <a:r>
              <a:rPr lang="en-US" dirty="0" smtClean="0">
                <a:solidFill>
                  <a:schemeClr val="bg1"/>
                </a:solidFill>
              </a:rPr>
              <a:t>of jaws allowed feeding apparatus that could select individual food particles of larger size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Gnathostome</a:t>
            </a:r>
            <a:r>
              <a:rPr lang="en-US" dirty="0" smtClean="0">
                <a:solidFill>
                  <a:schemeClr val="bg1"/>
                </a:solidFill>
              </a:rPr>
              <a:t> fish with jaws and active selection of food items (predation)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Early Vertebrate Evolution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Classification – General Features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Species are grouped into higher phylogenetic (taxonomic) units as well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Each successively higher unit contains fewer and fewer shared characteristics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Therefore, the higher the taxonomic unit, the less closely related are the organisms belonging to that unit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Goal of classification is to provide a correct phylogeny = evolutionary family tree of living and extinct organisms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Vertebrate A&amp;E\Kardong Text Images\Fig 1.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21" r="2264" b="26809"/>
          <a:stretch/>
        </p:blipFill>
        <p:spPr bwMode="auto">
          <a:xfrm>
            <a:off x="1600199" y="-140231"/>
            <a:ext cx="6106357" cy="69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6168217"/>
            <a:ext cx="320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99"/>
                </a:solidFill>
              </a:rPr>
              <a:t>Fig 1.27 </a:t>
            </a:r>
            <a:r>
              <a:rPr lang="en-US" dirty="0" smtClean="0">
                <a:solidFill>
                  <a:srgbClr val="333399"/>
                </a:solidFill>
              </a:rPr>
              <a:t>– Classification Example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5880556"/>
            <a:ext cx="4956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Hooves</a:t>
            </a:r>
            <a:endParaRPr lang="en-US" sz="800" dirty="0"/>
          </a:p>
        </p:txBody>
      </p:sp>
      <p:sp>
        <p:nvSpPr>
          <p:cNvPr id="4" name="Minus 3"/>
          <p:cNvSpPr/>
          <p:nvPr/>
        </p:nvSpPr>
        <p:spPr>
          <a:xfrm>
            <a:off x="3696049" y="5974081"/>
            <a:ext cx="381000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5715000"/>
            <a:ext cx="894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Primitive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Character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>
          <a:xfrm>
            <a:off x="2895600" y="5974081"/>
            <a:ext cx="381000" cy="1419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40357" y="5334000"/>
            <a:ext cx="961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Derived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Characters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029662" y="5029200"/>
            <a:ext cx="914401" cy="4572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296593" y="5369541"/>
            <a:ext cx="647470" cy="1168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495800" y="4572000"/>
            <a:ext cx="1448263" cy="9144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0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FFFF00"/>
                </a:solidFill>
              </a:rPr>
              <a:t>Classification System (General to Specific)</a:t>
            </a:r>
            <a:endParaRPr lang="en-US" sz="3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Classification System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1">
              <a:buFont typeface="Calibri" pitchFamily="34" charset="0"/>
              <a:buChar char="—"/>
            </a:pPr>
            <a:r>
              <a:rPr lang="en-US" dirty="0" smtClean="0">
                <a:solidFill>
                  <a:schemeClr val="bg1"/>
                </a:solidFill>
              </a:rPr>
              <a:t>Domain (General category, few shared traits)</a:t>
            </a:r>
          </a:p>
          <a:p>
            <a:pPr lvl="2">
              <a:buFont typeface="Calibri" pitchFamily="34" charset="0"/>
              <a:buChar char="—"/>
            </a:pPr>
            <a:r>
              <a:rPr lang="en-US" sz="2800" dirty="0" smtClean="0">
                <a:solidFill>
                  <a:schemeClr val="bg1"/>
                </a:solidFill>
              </a:rPr>
              <a:t>Kingdom</a:t>
            </a:r>
          </a:p>
          <a:p>
            <a:pPr lvl="3">
              <a:buFont typeface="Calibri" pitchFamily="34" charset="0"/>
              <a:buChar char="—"/>
            </a:pPr>
            <a:r>
              <a:rPr lang="en-US" sz="2800" dirty="0" smtClean="0">
                <a:solidFill>
                  <a:schemeClr val="bg1"/>
                </a:solidFill>
              </a:rPr>
              <a:t>Phylum</a:t>
            </a:r>
          </a:p>
          <a:p>
            <a:pPr lvl="4">
              <a:buFont typeface="Calibri" pitchFamily="34" charset="0"/>
              <a:buChar char="—"/>
            </a:pPr>
            <a:r>
              <a:rPr lang="en-US" sz="2800" dirty="0" smtClean="0">
                <a:solidFill>
                  <a:schemeClr val="bg1"/>
                </a:solidFill>
              </a:rPr>
              <a:t>Class</a:t>
            </a:r>
          </a:p>
          <a:p>
            <a:pPr lvl="5">
              <a:buFont typeface="Calibri" pitchFamily="34" charset="0"/>
              <a:buChar char="—"/>
            </a:pPr>
            <a:r>
              <a:rPr lang="en-US" sz="2800" dirty="0" smtClean="0">
                <a:solidFill>
                  <a:schemeClr val="bg1"/>
                </a:solidFill>
              </a:rPr>
              <a:t>Order</a:t>
            </a:r>
          </a:p>
          <a:p>
            <a:pPr lvl="6">
              <a:buFont typeface="Calibri" pitchFamily="34" charset="0"/>
              <a:buChar char="—"/>
            </a:pPr>
            <a:r>
              <a:rPr lang="en-US" sz="2800" dirty="0" smtClean="0">
                <a:solidFill>
                  <a:schemeClr val="bg1"/>
                </a:solidFill>
              </a:rPr>
              <a:t>Family</a:t>
            </a:r>
          </a:p>
          <a:p>
            <a:pPr lvl="7">
              <a:buFont typeface="Calibri" pitchFamily="34" charset="0"/>
              <a:buChar char="—"/>
            </a:pPr>
            <a:r>
              <a:rPr lang="en-US" sz="2800" dirty="0" smtClean="0">
                <a:solidFill>
                  <a:schemeClr val="bg1"/>
                </a:solidFill>
              </a:rPr>
              <a:t>Genus</a:t>
            </a:r>
          </a:p>
          <a:p>
            <a:pPr lvl="8">
              <a:buFont typeface="Calibri" pitchFamily="34" charset="0"/>
              <a:buChar char="—"/>
            </a:pPr>
            <a:r>
              <a:rPr lang="en-US" sz="2800" dirty="0" smtClean="0">
                <a:solidFill>
                  <a:schemeClr val="bg1"/>
                </a:solidFill>
              </a:rPr>
              <a:t>Species (many shared traits)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Classification – General Features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Relationships among higher clades (or at least which organisms belong to which clades) generally pretty well understood, but relationships among lower phylogenetic clades less well understood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Classification is dynamic, changing as new information is discovered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Currently, much revision in phylogenetic relationships is associated with recent molecular work (gene sequencing)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Chordate Origins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groups of organisms with a bilateral body plan (if split in two, get two halves that are mirror images):</a:t>
            </a:r>
          </a:p>
          <a:p>
            <a:pPr lvl="1"/>
            <a:r>
              <a:rPr lang="en-US" i="1" dirty="0" err="1" smtClean="0">
                <a:solidFill>
                  <a:schemeClr val="bg1"/>
                </a:solidFill>
              </a:rPr>
              <a:t>Deuterostomes</a:t>
            </a:r>
            <a:r>
              <a:rPr lang="en-US" dirty="0" smtClean="0">
                <a:solidFill>
                  <a:schemeClr val="bg1"/>
                </a:solidFill>
              </a:rPr>
              <a:t> = blastopore (an opening occurring in early embryo) becomes anus; includes Echinoderms, Hemichordates and Chordates.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Protostomes</a:t>
            </a:r>
            <a:r>
              <a:rPr lang="en-US" dirty="0" smtClean="0">
                <a:solidFill>
                  <a:schemeClr val="bg1"/>
                </a:solidFill>
              </a:rPr>
              <a:t> = blastopore becomes mouth; includes </a:t>
            </a:r>
            <a:r>
              <a:rPr lang="en-US" dirty="0" err="1" smtClean="0">
                <a:solidFill>
                  <a:schemeClr val="bg1"/>
                </a:solidFill>
              </a:rPr>
              <a:t>Molluscs</a:t>
            </a:r>
            <a:r>
              <a:rPr lang="en-US" dirty="0" smtClean="0">
                <a:solidFill>
                  <a:schemeClr val="bg1"/>
                </a:solidFill>
              </a:rPr>
              <a:t>, Annelids, and Arthropods.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Recent molecular data have confirmed this division, which was originally based on differences in embryology.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Vertebrate A&amp;E\Kardong Text Images\Fig 2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30323" r="6259" b="22825"/>
          <a:stretch/>
        </p:blipFill>
        <p:spPr bwMode="auto">
          <a:xfrm>
            <a:off x="320519" y="0"/>
            <a:ext cx="851868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8600" y="6412468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2.3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228600"/>
            <a:ext cx="914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3886200"/>
            <a:ext cx="11430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1645</Words>
  <Application>Microsoft Office PowerPoint</Application>
  <PresentationFormat>On-screen Show (4:3)</PresentationFormat>
  <Paragraphs>155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Definitions</vt:lpstr>
      <vt:lpstr>Definitions (cont.)</vt:lpstr>
      <vt:lpstr>Classification – General Features</vt:lpstr>
      <vt:lpstr>Classification – General Features</vt:lpstr>
      <vt:lpstr>PowerPoint Presentation</vt:lpstr>
      <vt:lpstr>Classification System (General to Specific)</vt:lpstr>
      <vt:lpstr>Classification – General Features</vt:lpstr>
      <vt:lpstr>Chordate Origins</vt:lpstr>
      <vt:lpstr>PowerPoint Presentation</vt:lpstr>
      <vt:lpstr>Chordate Origins</vt:lpstr>
      <vt:lpstr>PowerPoint Presentation</vt:lpstr>
      <vt:lpstr>Chordate Origins</vt:lpstr>
      <vt:lpstr>Chordate Origins</vt:lpstr>
      <vt:lpstr>Chordate Origins</vt:lpstr>
      <vt:lpstr>Chordate Origins</vt:lpstr>
      <vt:lpstr>PowerPoint Presentation</vt:lpstr>
      <vt:lpstr>Invertebrate Chordates</vt:lpstr>
      <vt:lpstr>Urochordates (Tunicates)</vt:lpstr>
      <vt:lpstr>PowerPoint Presentation</vt:lpstr>
      <vt:lpstr>PowerPoint Presentation</vt:lpstr>
      <vt:lpstr>Cephalochordates (Amphioxus)</vt:lpstr>
      <vt:lpstr>PowerPoint Presentation</vt:lpstr>
      <vt:lpstr>Vertebrata (Vertebrates)</vt:lpstr>
      <vt:lpstr>Chordate Origins</vt:lpstr>
      <vt:lpstr>PowerPoint Presentation</vt:lpstr>
      <vt:lpstr>Chordate Origins</vt:lpstr>
      <vt:lpstr>PowerPoint Presentation</vt:lpstr>
      <vt:lpstr>Vertebrate Origins</vt:lpstr>
      <vt:lpstr>Vertebrate Origins</vt:lpstr>
      <vt:lpstr>Evolutionary Scenario: Chordate/Vertebrate Origins</vt:lpstr>
      <vt:lpstr>Evolutionary Scenario: Chordate/Vertebrate Origins</vt:lpstr>
      <vt:lpstr>PowerPoint Presentation</vt:lpstr>
      <vt:lpstr>PowerPoint Presentation</vt:lpstr>
      <vt:lpstr>Early Vertebrate Evolution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Primitive Chordates – Origin of Vertebrates</dc:title>
  <dc:creator>linklab</dc:creator>
  <cp:lastModifiedBy>linklab</cp:lastModifiedBy>
  <cp:revision>68</cp:revision>
  <cp:lastPrinted>2011-01-12T18:48:21Z</cp:lastPrinted>
  <dcterms:created xsi:type="dcterms:W3CDTF">2010-12-13T20:11:00Z</dcterms:created>
  <dcterms:modified xsi:type="dcterms:W3CDTF">2012-01-12T15:10:33Z</dcterms:modified>
</cp:coreProperties>
</file>