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7" r:id="rId18"/>
    <p:sldId id="288" r:id="rId19"/>
    <p:sldId id="273" r:id="rId20"/>
    <p:sldId id="274" r:id="rId21"/>
    <p:sldId id="272" r:id="rId22"/>
    <p:sldId id="275" r:id="rId23"/>
    <p:sldId id="276" r:id="rId24"/>
    <p:sldId id="289" r:id="rId25"/>
    <p:sldId id="291" r:id="rId26"/>
    <p:sldId id="280" r:id="rId27"/>
    <p:sldId id="278" r:id="rId28"/>
    <p:sldId id="279" r:id="rId29"/>
    <p:sldId id="285" r:id="rId30"/>
    <p:sldId id="281" r:id="rId31"/>
    <p:sldId id="286" r:id="rId32"/>
    <p:sldId id="282" r:id="rId33"/>
    <p:sldId id="283" r:id="rId34"/>
    <p:sldId id="284" r:id="rId35"/>
    <p:sldId id="287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3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4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3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5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tx2">
                <a:lumMod val="50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FFCB-3192-42C7-B443-8FF68D370923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7FB3-7B0B-4ADB-B0CE-77B28468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9/9a/Bone_histology_of_Shuvuuia_and_Confuciusornis.pn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4 Tissue Types in the Body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562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Epithelia</a:t>
            </a:r>
            <a:r>
              <a:rPr lang="en-US" dirty="0" smtClean="0">
                <a:solidFill>
                  <a:schemeClr val="bg1"/>
                </a:solidFill>
              </a:rPr>
              <a:t> = epidermis of skin, lining of tubes, glands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Functions in protection, absorption, secretion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Muscle</a:t>
            </a:r>
            <a:r>
              <a:rPr lang="en-US" dirty="0" smtClean="0">
                <a:solidFill>
                  <a:schemeClr val="bg1"/>
                </a:solidFill>
              </a:rPr>
              <a:t> = functions in providing movements within the body; contractile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Nervous</a:t>
            </a:r>
            <a:r>
              <a:rPr lang="en-US" dirty="0" smtClean="0">
                <a:solidFill>
                  <a:schemeClr val="bg1"/>
                </a:solidFill>
              </a:rPr>
              <a:t> = specialized for impulse conduction, serves as long-range communication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Connective Tissue </a:t>
            </a:r>
            <a:r>
              <a:rPr lang="en-US" dirty="0" smtClean="0">
                <a:solidFill>
                  <a:schemeClr val="bg1"/>
                </a:solidFill>
              </a:rPr>
              <a:t>= functions in support, binding and protection of soft tissues; 2 general types 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CT Proper = binding function; includes tendons, ligaments, fascia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CT Supportive = support function; includes skeletal elements – cartilage and bone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ar40584_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51407"/>
            <a:ext cx="5388077" cy="67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861066"/>
            <a:ext cx="327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8.4 </a:t>
            </a:r>
            <a:r>
              <a:rPr lang="en-US" sz="2400" dirty="0" smtClean="0">
                <a:solidFill>
                  <a:srgbClr val="FFFF00"/>
                </a:solidFill>
              </a:rPr>
              <a:t>– Relationship between notochord and vertebral development in vertebrates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3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Cartilage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Present </a:t>
            </a:r>
            <a:r>
              <a:rPr lang="en-US" dirty="0">
                <a:solidFill>
                  <a:schemeClr val="bg1"/>
                </a:solidFill>
              </a:rPr>
              <a:t>as the major skeletal element of embryonic </a:t>
            </a:r>
            <a:r>
              <a:rPr lang="en-US" dirty="0" smtClean="0">
                <a:solidFill>
                  <a:schemeClr val="bg1"/>
                </a:solidFill>
              </a:rPr>
              <a:t>vertebrates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Composed of CT with rubbery intercellular ground </a:t>
            </a:r>
            <a:r>
              <a:rPr lang="en-US" dirty="0" smtClean="0">
                <a:solidFill>
                  <a:schemeClr val="bg1"/>
                </a:solidFill>
              </a:rPr>
              <a:t>substance (glycoproteins, </a:t>
            </a:r>
            <a:r>
              <a:rPr lang="en-US" dirty="0" err="1" smtClean="0">
                <a:solidFill>
                  <a:schemeClr val="bg1"/>
                </a:solidFill>
              </a:rPr>
              <a:t>glycosaminoglycans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Persists as adult </a:t>
            </a:r>
            <a:r>
              <a:rPr lang="en-US" dirty="0" err="1">
                <a:solidFill>
                  <a:schemeClr val="bg1"/>
                </a:solidFill>
              </a:rPr>
              <a:t>cartilagenous</a:t>
            </a:r>
            <a:r>
              <a:rPr lang="en-US" dirty="0">
                <a:solidFill>
                  <a:schemeClr val="bg1"/>
                </a:solidFill>
              </a:rPr>
              <a:t> skeleton only in cyclostomes, </a:t>
            </a:r>
            <a:r>
              <a:rPr lang="en-US" dirty="0" err="1">
                <a:solidFill>
                  <a:schemeClr val="bg1"/>
                </a:solidFill>
              </a:rPr>
              <a:t>Chondrichthyes</a:t>
            </a:r>
            <a:r>
              <a:rPr lang="en-US" dirty="0">
                <a:solidFill>
                  <a:schemeClr val="bg1"/>
                </a:solidFill>
              </a:rPr>
              <a:t>, and a few </a:t>
            </a:r>
            <a:r>
              <a:rPr lang="en-US" dirty="0" err="1" smtClean="0">
                <a:solidFill>
                  <a:schemeClr val="bg1"/>
                </a:solidFill>
              </a:rPr>
              <a:t>Osteichthyes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Some cartilage present in adults of all vertebrate groups, but in most advanced </a:t>
            </a:r>
            <a:r>
              <a:rPr lang="en-US" dirty="0" smtClean="0">
                <a:solidFill>
                  <a:schemeClr val="bg1"/>
                </a:solidFill>
              </a:rPr>
              <a:t>vertebrates </a:t>
            </a:r>
            <a:r>
              <a:rPr lang="en-US" dirty="0">
                <a:solidFill>
                  <a:schemeClr val="bg1"/>
                </a:solidFill>
              </a:rPr>
              <a:t>plays only a minor </a:t>
            </a:r>
            <a:r>
              <a:rPr lang="en-US" dirty="0" smtClean="0">
                <a:solidFill>
                  <a:schemeClr val="bg1"/>
                </a:solidFill>
              </a:rPr>
              <a:t>role</a:t>
            </a: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Dominant </a:t>
            </a:r>
            <a:r>
              <a:rPr lang="en-US" dirty="0">
                <a:solidFill>
                  <a:schemeClr val="bg1"/>
                </a:solidFill>
              </a:rPr>
              <a:t>skeletal material of most adult vertebrates.</a:t>
            </a:r>
          </a:p>
          <a:p>
            <a:r>
              <a:rPr lang="en-US" dirty="0">
                <a:solidFill>
                  <a:schemeClr val="bg1"/>
                </a:solidFill>
              </a:rPr>
              <a:t>Ground substance composed of crystalline calcium phosphate in which cells are embedded.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Calcium </a:t>
            </a:r>
            <a:r>
              <a:rPr lang="en-US" dirty="0">
                <a:solidFill>
                  <a:schemeClr val="bg1"/>
                </a:solidFill>
              </a:rPr>
              <a:t>present as hydroxyapatite </a:t>
            </a:r>
            <a:r>
              <a:rPr lang="en-US" dirty="0" smtClean="0">
                <a:solidFill>
                  <a:schemeClr val="bg1"/>
                </a:solidFill>
              </a:rPr>
              <a:t>(calcium phosphate) crystals </a:t>
            </a:r>
            <a:r>
              <a:rPr lang="en-US" dirty="0">
                <a:solidFill>
                  <a:schemeClr val="bg1"/>
                </a:solidFill>
              </a:rPr>
              <a:t>= 3Ca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[PO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]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Ca[OH]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Bone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u="sng" dirty="0">
                <a:solidFill>
                  <a:schemeClr val="bg1"/>
                </a:solidFill>
              </a:rPr>
              <a:t>Intramembranous</a:t>
            </a:r>
            <a:r>
              <a:rPr lang="en-US" dirty="0">
                <a:solidFill>
                  <a:schemeClr val="bg1"/>
                </a:solidFill>
              </a:rPr>
              <a:t> (Direct) = bone arises directly from mesenchyme.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Applies </a:t>
            </a:r>
            <a:r>
              <a:rPr lang="en-US" dirty="0">
                <a:solidFill>
                  <a:schemeClr val="bg1"/>
                </a:solidFill>
              </a:rPr>
              <a:t>to dermal bones, generally produces spongy </a:t>
            </a:r>
            <a:r>
              <a:rPr lang="en-US" dirty="0" smtClean="0">
                <a:solidFill>
                  <a:schemeClr val="bg1"/>
                </a:solidFill>
              </a:rPr>
              <a:t>bone (although these may fill in to form compact bone)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Also produces </a:t>
            </a:r>
            <a:r>
              <a:rPr lang="en-US" dirty="0" err="1" smtClean="0">
                <a:solidFill>
                  <a:schemeClr val="bg1"/>
                </a:solidFill>
              </a:rPr>
              <a:t>sesamoid</a:t>
            </a:r>
            <a:r>
              <a:rPr lang="en-US" dirty="0" smtClean="0">
                <a:solidFill>
                  <a:schemeClr val="bg1"/>
                </a:solidFill>
              </a:rPr>
              <a:t> bones (= bones that develop within a tendon – patella, pisiform) </a:t>
            </a:r>
          </a:p>
          <a:p>
            <a:r>
              <a:rPr lang="en-US" i="1" u="sng" dirty="0" smtClean="0">
                <a:solidFill>
                  <a:schemeClr val="bg1"/>
                </a:solidFill>
              </a:rPr>
              <a:t>Endochondral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(Cartilage Replacement) = cartilage develops from mesenchyme to form “model.”  Bone replaces cartilage model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Applies </a:t>
            </a:r>
            <a:r>
              <a:rPr lang="en-US" dirty="0">
                <a:solidFill>
                  <a:schemeClr val="bg1"/>
                </a:solidFill>
              </a:rPr>
              <a:t>to the majority of skeletal elements and mostly produces compact </a:t>
            </a:r>
            <a:r>
              <a:rPr lang="en-US" dirty="0" smtClean="0">
                <a:solidFill>
                  <a:schemeClr val="bg1"/>
                </a:solidFill>
              </a:rPr>
              <a:t>bone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ar40584_05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22903"/>
            <a:ext cx="4312558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167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5.25 </a:t>
            </a:r>
            <a:r>
              <a:rPr lang="en-US" sz="2400" dirty="0" smtClean="0">
                <a:solidFill>
                  <a:srgbClr val="FFFF00"/>
                </a:solidFill>
              </a:rPr>
              <a:t>– Intramembranous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bone formation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05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524"/>
            <a:ext cx="4672833" cy="69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67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5.24 </a:t>
            </a:r>
            <a:r>
              <a:rPr lang="en-US" sz="2400" dirty="0" smtClean="0">
                <a:solidFill>
                  <a:srgbClr val="FFFF00"/>
                </a:solidFill>
              </a:rPr>
              <a:t>– Endochondral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bone formation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05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7" y="-144888"/>
            <a:ext cx="4628633" cy="70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16764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5.23 </a:t>
            </a:r>
            <a:r>
              <a:rPr lang="en-US" sz="2400" dirty="0" smtClean="0">
                <a:solidFill>
                  <a:srgbClr val="FFFF00"/>
                </a:solidFill>
              </a:rPr>
              <a:t>– Bone architecture: compact and spongy bone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Bone Development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Embryonically, bone is derived almost entirely from </a:t>
            </a:r>
            <a:r>
              <a:rPr lang="en-US" dirty="0" err="1">
                <a:solidFill>
                  <a:schemeClr val="bg1"/>
                </a:solidFill>
              </a:rPr>
              <a:t>epimere</a:t>
            </a:r>
            <a:r>
              <a:rPr lang="en-US" dirty="0">
                <a:solidFill>
                  <a:schemeClr val="bg1"/>
                </a:solidFill>
              </a:rPr>
              <a:t> (somite), although a few elements from neural crest.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Majority of bone derived from </a:t>
            </a:r>
            <a:r>
              <a:rPr lang="en-US" dirty="0" err="1">
                <a:solidFill>
                  <a:schemeClr val="bg1"/>
                </a:solidFill>
              </a:rPr>
              <a:t>sclerotome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Dermal bones derived from dermatome.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In primitive vertebrates, the </a:t>
            </a:r>
            <a:r>
              <a:rPr lang="en-US" dirty="0" err="1">
                <a:solidFill>
                  <a:schemeClr val="bg1"/>
                </a:solidFill>
              </a:rPr>
              <a:t>myotome</a:t>
            </a:r>
            <a:r>
              <a:rPr lang="en-US" dirty="0">
                <a:solidFill>
                  <a:schemeClr val="bg1"/>
                </a:solidFill>
              </a:rPr>
              <a:t> is the dominant part of the somite, </a:t>
            </a:r>
            <a:r>
              <a:rPr lang="en-US" dirty="0" err="1">
                <a:solidFill>
                  <a:schemeClr val="bg1"/>
                </a:solidFill>
              </a:rPr>
              <a:t>sclerotome</a:t>
            </a:r>
            <a:r>
              <a:rPr lang="en-US" dirty="0">
                <a:solidFill>
                  <a:schemeClr val="bg1"/>
                </a:solidFill>
              </a:rPr>
              <a:t> small and inconspicuous. 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amniotes </a:t>
            </a:r>
            <a:r>
              <a:rPr lang="en-US" dirty="0" err="1">
                <a:solidFill>
                  <a:schemeClr val="bg1"/>
                </a:solidFill>
              </a:rPr>
              <a:t>sclerotome</a:t>
            </a:r>
            <a:r>
              <a:rPr lang="en-US" dirty="0">
                <a:solidFill>
                  <a:schemeClr val="bg1"/>
                </a:solidFill>
              </a:rPr>
              <a:t> becomes much larger.</a:t>
            </a:r>
          </a:p>
        </p:txBody>
      </p:sp>
    </p:spTree>
    <p:extLst>
      <p:ext uri="{BB962C8B-B14F-4D97-AF65-F5344CB8AC3E}">
        <p14:creationId xmlns:p14="http://schemas.microsoft.com/office/powerpoint/2010/main" val="3490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24655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Scaal</a:t>
            </a:r>
            <a:r>
              <a:rPr lang="en-US" sz="1400" b="1" dirty="0" smtClean="0">
                <a:solidFill>
                  <a:schemeClr val="bg1"/>
                </a:solidFill>
              </a:rPr>
              <a:t> and </a:t>
            </a:r>
            <a:r>
              <a:rPr lang="en-US" sz="1400" b="1" dirty="0" err="1" smtClean="0">
                <a:solidFill>
                  <a:schemeClr val="bg1"/>
                </a:solidFill>
              </a:rPr>
              <a:t>Wiegreffe</a:t>
            </a:r>
            <a:r>
              <a:rPr lang="en-US" sz="1400" b="1" dirty="0" smtClean="0">
                <a:solidFill>
                  <a:schemeClr val="bg1"/>
                </a:solidFill>
              </a:rPr>
              <a:t> (2006).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Schematic </a:t>
            </a:r>
            <a:r>
              <a:rPr lang="en-US" sz="1200" dirty="0">
                <a:solidFill>
                  <a:schemeClr val="bg1"/>
                </a:solidFill>
              </a:rPr>
              <a:t>representation of an </a:t>
            </a:r>
            <a:r>
              <a:rPr lang="en-US" sz="1200" dirty="0" err="1">
                <a:solidFill>
                  <a:schemeClr val="bg1"/>
                </a:solidFill>
              </a:rPr>
              <a:t>amniote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b="1" dirty="0">
                <a:solidFill>
                  <a:schemeClr val="bg1"/>
                </a:solidFill>
              </a:rPr>
              <a:t>a</a:t>
            </a:r>
            <a:r>
              <a:rPr lang="en-US" sz="1200" dirty="0">
                <a:solidFill>
                  <a:schemeClr val="bg1"/>
                </a:solidFill>
              </a:rPr>
              <a:t>) and </a:t>
            </a:r>
            <a:r>
              <a:rPr lang="en-US" sz="1200" dirty="0" err="1">
                <a:solidFill>
                  <a:schemeClr val="bg1"/>
                </a:solidFill>
              </a:rPr>
              <a:t>anamniote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b="1" dirty="0">
                <a:solidFill>
                  <a:schemeClr val="bg1"/>
                </a:solidFill>
              </a:rPr>
              <a:t>b</a:t>
            </a:r>
            <a:r>
              <a:rPr lang="en-US" sz="1200" dirty="0">
                <a:solidFill>
                  <a:schemeClr val="bg1"/>
                </a:solidFill>
              </a:rPr>
              <a:t>) somite. On the </a:t>
            </a:r>
            <a:r>
              <a:rPr lang="en-US" sz="1200" i="1" dirty="0">
                <a:solidFill>
                  <a:schemeClr val="bg1"/>
                </a:solidFill>
              </a:rPr>
              <a:t>left; </a:t>
            </a:r>
            <a:r>
              <a:rPr lang="en-US" sz="1200" dirty="0">
                <a:solidFill>
                  <a:schemeClr val="bg1"/>
                </a:solidFill>
              </a:rPr>
              <a:t>an early stage of somite development, showing the epithelial somite prior to overt morphological </a:t>
            </a:r>
            <a:r>
              <a:rPr lang="en-US" sz="1200" dirty="0" smtClean="0">
                <a:solidFill>
                  <a:schemeClr val="bg1"/>
                </a:solidFill>
              </a:rPr>
              <a:t>compartmental-</a:t>
            </a:r>
            <a:r>
              <a:rPr lang="en-US" sz="1200" dirty="0" err="1" smtClean="0">
                <a:solidFill>
                  <a:schemeClr val="bg1"/>
                </a:solidFill>
              </a:rPr>
              <a:t>ization</a:t>
            </a:r>
            <a:r>
              <a:rPr lang="en-US" sz="1200" dirty="0">
                <a:solidFill>
                  <a:schemeClr val="bg1"/>
                </a:solidFill>
              </a:rPr>
              <a:t>. On the </a:t>
            </a:r>
            <a:r>
              <a:rPr lang="en-US" sz="1200" i="1" dirty="0">
                <a:solidFill>
                  <a:schemeClr val="bg1"/>
                </a:solidFill>
              </a:rPr>
              <a:t>right;</a:t>
            </a:r>
            <a:r>
              <a:rPr lang="en-US" sz="1200" dirty="0">
                <a:solidFill>
                  <a:schemeClr val="bg1"/>
                </a:solidFill>
              </a:rPr>
              <a:t> a mature somite showing distinct somite compartments. In </a:t>
            </a:r>
            <a:r>
              <a:rPr lang="en-US" sz="1200" i="1" dirty="0">
                <a:solidFill>
                  <a:schemeClr val="bg1"/>
                </a:solidFill>
              </a:rPr>
              <a:t>red;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myotomal</a:t>
            </a:r>
            <a:r>
              <a:rPr lang="en-US" sz="1200" dirty="0">
                <a:solidFill>
                  <a:schemeClr val="bg1"/>
                </a:solidFill>
              </a:rPr>
              <a:t> cells. In </a:t>
            </a:r>
            <a:r>
              <a:rPr lang="en-US" sz="1200" i="1" dirty="0">
                <a:solidFill>
                  <a:schemeClr val="bg1"/>
                </a:solidFill>
              </a:rPr>
              <a:t>blue</a:t>
            </a:r>
            <a:r>
              <a:rPr lang="en-US" sz="1200" dirty="0">
                <a:solidFill>
                  <a:schemeClr val="bg1"/>
                </a:solidFill>
              </a:rPr>
              <a:t>; </a:t>
            </a:r>
            <a:r>
              <a:rPr lang="en-US" sz="1200" dirty="0" err="1" smtClean="0">
                <a:solidFill>
                  <a:schemeClr val="bg1"/>
                </a:solidFill>
              </a:rPr>
              <a:t>dermatomal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precursor cells or </a:t>
            </a:r>
            <a:r>
              <a:rPr lang="en-US" sz="1200" dirty="0" err="1" smtClean="0">
                <a:solidFill>
                  <a:schemeClr val="bg1"/>
                </a:solidFill>
              </a:rPr>
              <a:t>dermatomal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cells, respectively. In </a:t>
            </a:r>
            <a:r>
              <a:rPr lang="en-US" sz="1200" i="1" dirty="0">
                <a:solidFill>
                  <a:schemeClr val="bg1"/>
                </a:solidFill>
              </a:rPr>
              <a:t>green;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sclerotomal</a:t>
            </a:r>
            <a:r>
              <a:rPr lang="en-US" sz="1200" dirty="0">
                <a:solidFill>
                  <a:schemeClr val="bg1"/>
                </a:solidFill>
              </a:rPr>
              <a:t> precursor cells or </a:t>
            </a:r>
            <a:r>
              <a:rPr lang="en-US" sz="1200" dirty="0" err="1">
                <a:solidFill>
                  <a:schemeClr val="bg1"/>
                </a:solidFill>
              </a:rPr>
              <a:t>sclerotomal</a:t>
            </a:r>
            <a:r>
              <a:rPr lang="en-US" sz="1200" dirty="0">
                <a:solidFill>
                  <a:schemeClr val="bg1"/>
                </a:solidFill>
              </a:rPr>
              <a:t> cells, respectively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   </a:t>
            </a:r>
            <a:r>
              <a:rPr lang="en-US" sz="1200" b="1" dirty="0" smtClean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err="1">
                <a:solidFill>
                  <a:schemeClr val="bg1"/>
                </a:solidFill>
              </a:rPr>
              <a:t>amniote</a:t>
            </a:r>
            <a:r>
              <a:rPr lang="en-US" sz="1200" dirty="0">
                <a:solidFill>
                  <a:schemeClr val="bg1"/>
                </a:solidFill>
              </a:rPr>
              <a:t> epithelial somite (</a:t>
            </a:r>
            <a:r>
              <a:rPr lang="en-US" sz="1200" i="1" dirty="0">
                <a:solidFill>
                  <a:schemeClr val="bg1"/>
                </a:solidFill>
              </a:rPr>
              <a:t>left</a:t>
            </a:r>
            <a:r>
              <a:rPr lang="en-US" sz="1200" dirty="0">
                <a:solidFill>
                  <a:schemeClr val="bg1"/>
                </a:solidFill>
              </a:rPr>
              <a:t>) is divided into a dorsal half destined to form the </a:t>
            </a:r>
            <a:r>
              <a:rPr lang="en-US" sz="1200" dirty="0" err="1">
                <a:solidFill>
                  <a:schemeClr val="bg1"/>
                </a:solidFill>
              </a:rPr>
              <a:t>dermomyotome</a:t>
            </a:r>
            <a:r>
              <a:rPr lang="en-US" sz="1200" dirty="0">
                <a:solidFill>
                  <a:schemeClr val="bg1"/>
                </a:solidFill>
              </a:rPr>
              <a:t>, and a ventral half which will give rise to the </a:t>
            </a:r>
            <a:r>
              <a:rPr lang="en-US" sz="1200" dirty="0" err="1">
                <a:solidFill>
                  <a:schemeClr val="bg1"/>
                </a:solidFill>
              </a:rPr>
              <a:t>sclerotome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   b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err="1">
                <a:solidFill>
                  <a:schemeClr val="bg1"/>
                </a:solidFill>
              </a:rPr>
              <a:t>anamniote</a:t>
            </a:r>
            <a:r>
              <a:rPr lang="en-US" sz="1200" dirty="0">
                <a:solidFill>
                  <a:schemeClr val="bg1"/>
                </a:solidFill>
              </a:rPr>
              <a:t> epithelial somite (</a:t>
            </a:r>
            <a:r>
              <a:rPr lang="en-US" sz="1200" i="1" dirty="0">
                <a:solidFill>
                  <a:schemeClr val="bg1"/>
                </a:solidFill>
              </a:rPr>
              <a:t>left</a:t>
            </a:r>
            <a:r>
              <a:rPr lang="en-US" sz="1200" dirty="0">
                <a:solidFill>
                  <a:schemeClr val="bg1"/>
                </a:solidFill>
              </a:rPr>
              <a:t>) is divided into a medial </a:t>
            </a:r>
            <a:r>
              <a:rPr lang="en-US" sz="1200" dirty="0" err="1">
                <a:solidFill>
                  <a:schemeClr val="bg1"/>
                </a:solidFill>
              </a:rPr>
              <a:t>myotome</a:t>
            </a:r>
            <a:r>
              <a:rPr lang="en-US" sz="1200" dirty="0">
                <a:solidFill>
                  <a:schemeClr val="bg1"/>
                </a:solidFill>
              </a:rPr>
              <a:t> and a lateral wall, which is thought to give rise to dermis and possibly muscle in later stages. It is likely to be homologous to the </a:t>
            </a:r>
            <a:r>
              <a:rPr lang="en-US" sz="1200" dirty="0" err="1">
                <a:solidFill>
                  <a:schemeClr val="bg1"/>
                </a:solidFill>
              </a:rPr>
              <a:t>amniote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dermatome. In </a:t>
            </a:r>
            <a:r>
              <a:rPr lang="en-US" sz="1200" dirty="0">
                <a:solidFill>
                  <a:schemeClr val="bg1"/>
                </a:solidFill>
              </a:rPr>
              <a:t>the mature somite (</a:t>
            </a:r>
            <a:r>
              <a:rPr lang="en-US" sz="1200" i="1" dirty="0">
                <a:solidFill>
                  <a:schemeClr val="bg1"/>
                </a:solidFill>
              </a:rPr>
              <a:t>right</a:t>
            </a:r>
            <a:r>
              <a:rPr lang="en-US" sz="1200" dirty="0">
                <a:solidFill>
                  <a:schemeClr val="bg1"/>
                </a:solidFill>
              </a:rPr>
              <a:t>) the </a:t>
            </a:r>
            <a:r>
              <a:rPr lang="en-US" sz="1200" dirty="0" err="1">
                <a:solidFill>
                  <a:schemeClr val="bg1"/>
                </a:solidFill>
              </a:rPr>
              <a:t>myotomal</a:t>
            </a:r>
            <a:r>
              <a:rPr lang="en-US" sz="1200" dirty="0">
                <a:solidFill>
                  <a:schemeClr val="bg1"/>
                </a:solidFill>
              </a:rPr>
              <a:t> cells have differentiated to muscle fibers/lamellae in situ, the </a:t>
            </a:r>
            <a:r>
              <a:rPr lang="en-US" sz="1200" dirty="0" err="1" smtClean="0">
                <a:solidFill>
                  <a:schemeClr val="bg1"/>
                </a:solidFill>
              </a:rPr>
              <a:t>dermatomal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cells have </a:t>
            </a:r>
            <a:r>
              <a:rPr lang="en-US" sz="1200" dirty="0" err="1">
                <a:solidFill>
                  <a:schemeClr val="bg1"/>
                </a:solidFill>
              </a:rPr>
              <a:t>deepithelialized</a:t>
            </a:r>
            <a:r>
              <a:rPr lang="en-US" sz="1200" dirty="0">
                <a:solidFill>
                  <a:schemeClr val="bg1"/>
                </a:solidFill>
              </a:rPr>
              <a:t>, and the </a:t>
            </a:r>
            <a:r>
              <a:rPr lang="en-US" sz="1200" dirty="0" err="1">
                <a:solidFill>
                  <a:schemeClr val="bg1"/>
                </a:solidFill>
              </a:rPr>
              <a:t>sclerotome</a:t>
            </a:r>
            <a:r>
              <a:rPr lang="en-US" sz="1200" dirty="0">
                <a:solidFill>
                  <a:schemeClr val="bg1"/>
                </a:solidFill>
              </a:rPr>
              <a:t> has formed an epithelial bud starting to </a:t>
            </a:r>
            <a:r>
              <a:rPr lang="en-US" sz="1200" dirty="0" smtClean="0">
                <a:solidFill>
                  <a:schemeClr val="bg1"/>
                </a:solidFill>
              </a:rPr>
              <a:t>form mesenchyme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6" name="Picture 2" descr="MediaObjects/429_2006_127_Fig4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34" y="152400"/>
            <a:ext cx="629929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85800"/>
            <a:ext cx="13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Dermatome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399" y="2678668"/>
            <a:ext cx="110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Myotome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2286000"/>
            <a:ext cx="125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Sclerotome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277099" y="2101334"/>
            <a:ext cx="228600" cy="6418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152400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Amniote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581400"/>
            <a:ext cx="160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Anamniote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Bone Organization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Orientation of collagen fibers and ordered placement of bone cells within </a:t>
            </a:r>
            <a:r>
              <a:rPr lang="en-US" sz="2800" dirty="0">
                <a:solidFill>
                  <a:schemeClr val="bg1"/>
                </a:solidFill>
              </a:rPr>
              <a:t>bony </a:t>
            </a:r>
            <a:r>
              <a:rPr lang="en-US" sz="2800" dirty="0" smtClean="0">
                <a:solidFill>
                  <a:schemeClr val="bg1"/>
                </a:solidFill>
              </a:rPr>
              <a:t>matrix is useful means of classifying bone</a:t>
            </a:r>
          </a:p>
          <a:p>
            <a:pPr lvl="0"/>
            <a:r>
              <a:rPr lang="en-US" sz="2800" i="1" dirty="0" err="1" smtClean="0">
                <a:solidFill>
                  <a:schemeClr val="bg1"/>
                </a:solidFill>
              </a:rPr>
              <a:t>Nonlamellar</a:t>
            </a:r>
            <a:r>
              <a:rPr lang="en-US" sz="2800" i="1" dirty="0" smtClean="0">
                <a:solidFill>
                  <a:schemeClr val="bg1"/>
                </a:solidFill>
              </a:rPr>
              <a:t> bone </a:t>
            </a:r>
            <a:r>
              <a:rPr lang="en-US" sz="2800" dirty="0" smtClean="0">
                <a:solidFill>
                  <a:schemeClr val="bg1"/>
                </a:solidFill>
              </a:rPr>
              <a:t>(= fibro-lamellar bone) = characterized by irregular arrangement of collagen fibers in matrix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Occurs in fast-growing bone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Lamellar bone </a:t>
            </a:r>
            <a:r>
              <a:rPr lang="en-US" sz="2800" dirty="0" smtClean="0">
                <a:solidFill>
                  <a:schemeClr val="bg1"/>
                </a:solidFill>
              </a:rPr>
              <a:t>= regular arrangement of collagen fibers in matrix, accompanied by regular orientation of bone cells.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Occurs in slow-growing bone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Lines of Arrested Growth = regions in bone where growth ceases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Often due to seasonal activity (interruptions in growth due to environmental stress – cold weather for </a:t>
            </a:r>
            <a:r>
              <a:rPr lang="en-US" sz="2400" dirty="0" err="1" smtClean="0">
                <a:solidFill>
                  <a:schemeClr val="bg1"/>
                </a:solidFill>
              </a:rPr>
              <a:t>ectotherms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More common in </a:t>
            </a:r>
            <a:r>
              <a:rPr lang="en-US" sz="2400" dirty="0" err="1" smtClean="0">
                <a:solidFill>
                  <a:schemeClr val="bg1"/>
                </a:solidFill>
              </a:rPr>
              <a:t>ectotherms</a:t>
            </a:r>
            <a:r>
              <a:rPr lang="en-US" sz="2400" dirty="0" smtClean="0">
                <a:solidFill>
                  <a:schemeClr val="bg1"/>
                </a:solidFill>
              </a:rPr>
              <a:t>, but also occurs in some endotherms</a:t>
            </a:r>
          </a:p>
        </p:txBody>
      </p:sp>
    </p:spTree>
    <p:extLst>
      <p:ext uri="{BB962C8B-B14F-4D97-AF65-F5344CB8AC3E}">
        <p14:creationId xmlns:p14="http://schemas.microsoft.com/office/powerpoint/2010/main" val="3547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Connective Tissue Characteristics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CT contain …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Cells</a:t>
            </a:r>
            <a:r>
              <a:rPr lang="en-US" dirty="0" smtClean="0">
                <a:solidFill>
                  <a:schemeClr val="bg1"/>
                </a:solidFill>
              </a:rPr>
              <a:t> – many types, generally widely spaced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Fibers</a:t>
            </a:r>
            <a:r>
              <a:rPr lang="en-US" dirty="0" smtClean="0">
                <a:solidFill>
                  <a:schemeClr val="bg1"/>
                </a:solidFill>
              </a:rPr>
              <a:t> (protein) = collagen, elastic, reticular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Ground substance </a:t>
            </a:r>
            <a:r>
              <a:rPr lang="en-US" dirty="0" smtClean="0">
                <a:solidFill>
                  <a:schemeClr val="bg1"/>
                </a:solidFill>
              </a:rPr>
              <a:t>= glycoprotein, gel-like intercellular material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CT embryonically derived from mesenchyme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Mesenchyme develops from mesoderm, or in a few cases, neural crest tissue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Bone Organization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lvl="0"/>
            <a:r>
              <a:rPr lang="en-US" i="1" dirty="0" err="1" smtClean="0">
                <a:solidFill>
                  <a:schemeClr val="bg1"/>
                </a:solidFill>
              </a:rPr>
              <a:t>Haversian</a:t>
            </a:r>
            <a:r>
              <a:rPr lang="en-US" i="1" dirty="0" smtClean="0">
                <a:solidFill>
                  <a:schemeClr val="bg1"/>
                </a:solidFill>
              </a:rPr>
              <a:t> bone </a:t>
            </a:r>
            <a:r>
              <a:rPr lang="en-US" dirty="0" smtClean="0">
                <a:solidFill>
                  <a:schemeClr val="bg1"/>
                </a:solidFill>
              </a:rPr>
              <a:t>= arrangement of bone into </a:t>
            </a:r>
            <a:r>
              <a:rPr lang="en-US" dirty="0" err="1" smtClean="0">
                <a:solidFill>
                  <a:schemeClr val="bg1"/>
                </a:solidFill>
              </a:rPr>
              <a:t>Haversian</a:t>
            </a:r>
            <a:r>
              <a:rPr lang="en-US" dirty="0" smtClean="0">
                <a:solidFill>
                  <a:schemeClr val="bg1"/>
                </a:solidFill>
              </a:rPr>
              <a:t> systems or osteons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Osteons consist of concentric rings of bone surrounding a central </a:t>
            </a:r>
            <a:r>
              <a:rPr lang="en-US" dirty="0" err="1" smtClean="0">
                <a:solidFill>
                  <a:schemeClr val="bg1"/>
                </a:solidFill>
              </a:rPr>
              <a:t>Haversian</a:t>
            </a:r>
            <a:r>
              <a:rPr lang="en-US" dirty="0" smtClean="0">
                <a:solidFill>
                  <a:schemeClr val="bg1"/>
                </a:solidFill>
              </a:rPr>
              <a:t> canal with bone cells between rings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Haversian</a:t>
            </a:r>
            <a:r>
              <a:rPr lang="en-US" dirty="0" smtClean="0">
                <a:solidFill>
                  <a:schemeClr val="bg1"/>
                </a:solidFill>
              </a:rPr>
              <a:t> canal contains blood vessels and canaliculi connect bone cells to </a:t>
            </a:r>
            <a:r>
              <a:rPr lang="en-US" dirty="0" err="1" smtClean="0">
                <a:solidFill>
                  <a:schemeClr val="bg1"/>
                </a:solidFill>
              </a:rPr>
              <a:t>Haversian</a:t>
            </a:r>
            <a:r>
              <a:rPr lang="en-US" dirty="0" smtClean="0">
                <a:solidFill>
                  <a:schemeClr val="bg1"/>
                </a:solidFill>
              </a:rPr>
              <a:t> canal so that cells can receive oxygen and nutrients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Volkman’s</a:t>
            </a:r>
            <a:r>
              <a:rPr lang="en-US" dirty="0" smtClean="0">
                <a:solidFill>
                  <a:schemeClr val="bg1"/>
                </a:solidFill>
              </a:rPr>
              <a:t> canals run perpendicular to </a:t>
            </a:r>
            <a:r>
              <a:rPr lang="en-US" dirty="0" err="1" smtClean="0">
                <a:solidFill>
                  <a:schemeClr val="bg1"/>
                </a:solidFill>
              </a:rPr>
              <a:t>Haversian</a:t>
            </a:r>
            <a:r>
              <a:rPr lang="en-US" dirty="0" smtClean="0">
                <a:solidFill>
                  <a:schemeClr val="bg1"/>
                </a:solidFill>
              </a:rPr>
              <a:t> canals to bring in blood vessels from outside the bone</a:t>
            </a:r>
          </a:p>
        </p:txBody>
      </p:sp>
    </p:spTree>
    <p:extLst>
      <p:ext uri="{BB962C8B-B14F-4D97-AF65-F5344CB8AC3E}">
        <p14:creationId xmlns:p14="http://schemas.microsoft.com/office/powerpoint/2010/main" val="14170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05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28600"/>
            <a:ext cx="89662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029200"/>
            <a:ext cx="852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Fig 5.22 </a:t>
            </a:r>
            <a:r>
              <a:rPr lang="en-US" dirty="0" smtClean="0">
                <a:solidFill>
                  <a:srgbClr val="FFFF00"/>
                </a:solidFill>
              </a:rPr>
              <a:t>– General Bone Types. (a) non-lamellar (fibro-lamellar) bone from young alligator, (b) lamellar bone from turtles (note growth rings); (c) </a:t>
            </a:r>
            <a:r>
              <a:rPr lang="en-US" dirty="0" err="1" smtClean="0">
                <a:solidFill>
                  <a:srgbClr val="FFFF00"/>
                </a:solidFill>
              </a:rPr>
              <a:t>Haversian</a:t>
            </a:r>
            <a:r>
              <a:rPr lang="en-US" dirty="0" smtClean="0">
                <a:solidFill>
                  <a:srgbClr val="FFFF00"/>
                </a:solidFill>
              </a:rPr>
              <a:t> bone (= specialized form of lamellar bone)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Dinosaurs: </a:t>
            </a:r>
            <a:r>
              <a:rPr lang="en-US" dirty="0" err="1" smtClean="0">
                <a:solidFill>
                  <a:srgbClr val="FFFF00"/>
                </a:solidFill>
              </a:rPr>
              <a:t>Ectotherms</a:t>
            </a:r>
            <a:r>
              <a:rPr lang="en-US" dirty="0" smtClean="0">
                <a:solidFill>
                  <a:srgbClr val="FFFF00"/>
                </a:solidFill>
              </a:rPr>
              <a:t> or Endotherms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The Evidence from Bone Histology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See Box Essays 3.4 and 3.6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Bone Histology was a primary source of evidence in initial arguments in 1980s and 1990s that dinosaurs were endothermic</a:t>
            </a:r>
          </a:p>
          <a:p>
            <a:pPr lvl="0"/>
            <a:r>
              <a:rPr lang="en-US" i="1" dirty="0" smtClean="0">
                <a:solidFill>
                  <a:schemeClr val="bg1"/>
                </a:solidFill>
              </a:rPr>
              <a:t>Argument</a:t>
            </a:r>
            <a:r>
              <a:rPr lang="en-US" dirty="0" smtClean="0">
                <a:solidFill>
                  <a:schemeClr val="bg1"/>
                </a:solidFill>
              </a:rPr>
              <a:t>: microarchitecture of dinosaur fossil bones lacked regular growth rings typical of </a:t>
            </a:r>
            <a:r>
              <a:rPr lang="en-US" dirty="0" err="1" smtClean="0">
                <a:solidFill>
                  <a:schemeClr val="bg1"/>
                </a:solidFill>
              </a:rPr>
              <a:t>ectotherms</a:t>
            </a:r>
            <a:r>
              <a:rPr lang="en-US" dirty="0" smtClean="0">
                <a:solidFill>
                  <a:schemeClr val="bg1"/>
                </a:solidFill>
              </a:rPr>
              <a:t> in seasonal environments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→ similar to birds and mammals; suggests constant T</a:t>
            </a:r>
            <a:r>
              <a:rPr lang="en-US" baseline="-20000" dirty="0" smtClean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year-round</a:t>
            </a:r>
          </a:p>
          <a:p>
            <a:pPr lvl="0"/>
            <a:r>
              <a:rPr lang="en-US" i="1" dirty="0" smtClean="0">
                <a:solidFill>
                  <a:schemeClr val="bg1"/>
                </a:solidFill>
                <a:latin typeface="Calibri"/>
                <a:cs typeface="Calibri"/>
              </a:rPr>
              <a:t>Suggestion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dinos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were endotherms like birds and mammals with high MR and lifestyles characterized by sustained activity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Dinosaurs: </a:t>
            </a:r>
            <a:r>
              <a:rPr lang="en-US" dirty="0" err="1" smtClean="0">
                <a:solidFill>
                  <a:srgbClr val="FFFF00"/>
                </a:solidFill>
              </a:rPr>
              <a:t>Ectotherms</a:t>
            </a:r>
            <a:r>
              <a:rPr lang="en-US" dirty="0" smtClean="0">
                <a:solidFill>
                  <a:srgbClr val="FFFF00"/>
                </a:solidFill>
              </a:rPr>
              <a:t> or Endotherms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The Evidence from Bone Histology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dirty="0" smtClean="0">
                <a:solidFill>
                  <a:schemeClr val="bg1"/>
                </a:solidFill>
              </a:rPr>
              <a:t>Problems: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early birds (supposedly descendant from </a:t>
            </a:r>
            <a:r>
              <a:rPr lang="en-US" dirty="0" err="1" smtClean="0">
                <a:solidFill>
                  <a:schemeClr val="bg1"/>
                </a:solidFill>
              </a:rPr>
              <a:t>Coelurosaurian</a:t>
            </a:r>
            <a:r>
              <a:rPr lang="en-US" dirty="0" smtClean="0">
                <a:solidFill>
                  <a:schemeClr val="bg1"/>
                </a:solidFill>
              </a:rPr>
              <a:t> Theropod dinosaurs) had bones with growth rings, like </a:t>
            </a:r>
            <a:r>
              <a:rPr lang="en-US" dirty="0" err="1" smtClean="0">
                <a:solidFill>
                  <a:schemeClr val="bg1"/>
                </a:solidFill>
              </a:rPr>
              <a:t>ectotherms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 err="1" smtClean="0">
                <a:solidFill>
                  <a:schemeClr val="bg1"/>
                </a:solidFill>
              </a:rPr>
              <a:t>dinos</a:t>
            </a:r>
            <a:r>
              <a:rPr lang="en-US" dirty="0" smtClean="0">
                <a:solidFill>
                  <a:schemeClr val="bg1"/>
                </a:solidFill>
              </a:rPr>
              <a:t> also have bone with growth rings, although fewer growth rings than in typical reptiles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Constant T</a:t>
            </a:r>
            <a:r>
              <a:rPr lang="en-US" baseline="-20000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homeothermy</a:t>
            </a:r>
            <a:r>
              <a:rPr lang="en-US" dirty="0" smtClean="0">
                <a:solidFill>
                  <a:schemeClr val="bg1"/>
                </a:solidFill>
              </a:rPr>
              <a:t>) does not necessarily equate to endothermic MR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 </a:t>
            </a:r>
            <a:r>
              <a:rPr lang="en-US" dirty="0" err="1" smtClean="0">
                <a:solidFill>
                  <a:schemeClr val="bg1"/>
                </a:solidFill>
              </a:rPr>
              <a:t>dinos</a:t>
            </a:r>
            <a:r>
              <a:rPr lang="en-US" dirty="0" smtClean="0">
                <a:solidFill>
                  <a:schemeClr val="bg1"/>
                </a:solidFill>
              </a:rPr>
              <a:t> in warm Mesozoic climates would likely have shown little T</a:t>
            </a:r>
            <a:r>
              <a:rPr lang="en-US" baseline="-20000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 variation throughout the year even if ectothermic – </a:t>
            </a:r>
            <a:r>
              <a:rPr lang="en-US" i="1" dirty="0" smtClean="0">
                <a:solidFill>
                  <a:schemeClr val="bg1"/>
                </a:solidFill>
              </a:rPr>
              <a:t>inertial homeotherms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one histology of Shuvuuia and Confuciusorni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46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31228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Coelurosaur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28600"/>
            <a:ext cx="166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Cretaceous Bird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625" y="6096000"/>
            <a:ext cx="791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Note high degree of vascularization  and woven bone structure in both species.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The </a:t>
            </a:r>
            <a:r>
              <a:rPr lang="en-US" b="1" dirty="0" err="1" smtClean="0">
                <a:solidFill>
                  <a:srgbClr val="FFFF00"/>
                </a:solidFill>
              </a:rPr>
              <a:t>coelurosaur</a:t>
            </a:r>
            <a:r>
              <a:rPr lang="en-US" b="1" dirty="0" smtClean="0">
                <a:solidFill>
                  <a:srgbClr val="FFFF00"/>
                </a:solidFill>
              </a:rPr>
              <a:t>  image shows a line of arrested growth  (arrow).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15462"/>
            <a:ext cx="194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Erickson et al 2009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Dinosaurs: </a:t>
            </a:r>
            <a:r>
              <a:rPr lang="en-US" dirty="0" err="1" smtClean="0">
                <a:solidFill>
                  <a:srgbClr val="FFFF00"/>
                </a:solidFill>
              </a:rPr>
              <a:t>Ectotherms</a:t>
            </a:r>
            <a:r>
              <a:rPr lang="en-US" dirty="0" smtClean="0">
                <a:solidFill>
                  <a:srgbClr val="FFFF00"/>
                </a:solidFill>
              </a:rPr>
              <a:t> or Endotherms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The Evidence from Bone Histology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Similarity in bone structure between dinosaurs and birds is likely related to fast growth rates.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Smaller dinosaurs and earliest birds show bone more typical of general reptilian bone, suggesting slower growth rates than in larger forms and slower than in modern birds.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Thus, fast growth rates are correlated with large size, not endothermy, so bone histology does not provide convincing evidence that dinosaurs were endotherms.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14600"/>
            <a:ext cx="89963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 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		Dermal </a:t>
            </a:r>
            <a:r>
              <a:rPr lang="en-US" sz="2000" b="1" dirty="0" smtClean="0">
                <a:solidFill>
                  <a:srgbClr val="FFFF00"/>
                </a:solidFill>
              </a:rPr>
              <a:t>Components 	</a:t>
            </a:r>
            <a:r>
              <a:rPr lang="en-US" sz="2000" b="1" dirty="0">
                <a:solidFill>
                  <a:srgbClr val="FFFF00"/>
                </a:solidFill>
              </a:rPr>
              <a:t>			Axial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Skeleton					</a:t>
            </a:r>
            <a:r>
              <a:rPr lang="en-US" sz="2000" b="1" dirty="0" smtClean="0">
                <a:solidFill>
                  <a:srgbClr val="FFFF00"/>
                </a:solidFill>
              </a:rPr>
              <a:t>	Somatic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		</a:t>
            </a:r>
            <a:r>
              <a:rPr lang="en-US" sz="2000" b="1" dirty="0" err="1">
                <a:solidFill>
                  <a:srgbClr val="FFFF00"/>
                </a:solidFill>
              </a:rPr>
              <a:t>Endoskeletal</a:t>
            </a:r>
            <a:r>
              <a:rPr lang="en-US" sz="2000" b="1" dirty="0">
                <a:solidFill>
                  <a:srgbClr val="FFFF00"/>
                </a:solidFill>
              </a:rPr>
              <a:t> Components			</a:t>
            </a:r>
            <a:r>
              <a:rPr lang="en-US" sz="2000" b="1" dirty="0" smtClean="0">
                <a:solidFill>
                  <a:srgbClr val="FFFF00"/>
                </a:solidFill>
              </a:rPr>
              <a:t>	Appendicular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						Visceral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 </a:t>
            </a: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19200" y="3048000"/>
            <a:ext cx="838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219200" y="3429000"/>
            <a:ext cx="838200" cy="2089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00600" y="3352800"/>
            <a:ext cx="838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733800"/>
            <a:ext cx="8382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629400" y="3006237"/>
            <a:ext cx="838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9400" y="3387237"/>
            <a:ext cx="8382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1287959"/>
            <a:ext cx="8100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Classification of Skeletal Elements</a:t>
            </a:r>
            <a:endParaRPr lang="en-US" sz="4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Classification of Skeletal Elements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u="sng" dirty="0">
                <a:solidFill>
                  <a:schemeClr val="bg1"/>
                </a:solidFill>
              </a:rPr>
              <a:t>Dermal Components</a:t>
            </a:r>
            <a:r>
              <a:rPr lang="en-US" dirty="0">
                <a:solidFill>
                  <a:schemeClr val="bg1"/>
                </a:solidFill>
              </a:rPr>
              <a:t> = arise in the skin (</a:t>
            </a:r>
            <a:r>
              <a:rPr lang="en-US" dirty="0" smtClean="0">
                <a:solidFill>
                  <a:schemeClr val="bg1"/>
                </a:solidFill>
              </a:rPr>
              <a:t>dermis - dermatome) </a:t>
            </a:r>
            <a:r>
              <a:rPr lang="en-US" dirty="0">
                <a:solidFill>
                  <a:schemeClr val="bg1"/>
                </a:solidFill>
              </a:rPr>
              <a:t>via intramembranous formation.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Includes </a:t>
            </a:r>
            <a:r>
              <a:rPr lang="en-US" dirty="0">
                <a:solidFill>
                  <a:schemeClr val="bg1"/>
                </a:solidFill>
              </a:rPr>
              <a:t>bony armor, scales (fish), elements of pectoral girdle and skull in all groups (except cyclostomes), and jaw bones (</a:t>
            </a:r>
            <a:r>
              <a:rPr lang="en-US" dirty="0" err="1">
                <a:solidFill>
                  <a:schemeClr val="bg1"/>
                </a:solidFill>
              </a:rPr>
              <a:t>tetrapods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u="sng" dirty="0">
                <a:solidFill>
                  <a:schemeClr val="bg1"/>
                </a:solidFill>
              </a:rPr>
              <a:t>Somatic </a:t>
            </a:r>
            <a:r>
              <a:rPr lang="en-US" u="sng" dirty="0" err="1">
                <a:solidFill>
                  <a:schemeClr val="bg1"/>
                </a:solidFill>
              </a:rPr>
              <a:t>Endoskeletal</a:t>
            </a:r>
            <a:r>
              <a:rPr lang="en-US" u="sng" dirty="0">
                <a:solidFill>
                  <a:schemeClr val="bg1"/>
                </a:solidFill>
              </a:rPr>
              <a:t> Components</a:t>
            </a:r>
            <a:r>
              <a:rPr lang="en-US" dirty="0">
                <a:solidFill>
                  <a:schemeClr val="bg1"/>
                </a:solidFill>
              </a:rPr>
              <a:t> = cartilage-replacement bone from </a:t>
            </a:r>
            <a:r>
              <a:rPr lang="en-US" dirty="0" err="1" smtClean="0">
                <a:solidFill>
                  <a:schemeClr val="bg1"/>
                </a:solidFill>
              </a:rPr>
              <a:t>sclerotome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forms </a:t>
            </a:r>
            <a:r>
              <a:rPr lang="en-US" dirty="0">
                <a:solidFill>
                  <a:schemeClr val="bg1"/>
                </a:solidFill>
              </a:rPr>
              <a:t>majority of internal structures</a:t>
            </a:r>
          </a:p>
          <a:p>
            <a:pPr lvl="0"/>
            <a:r>
              <a:rPr lang="en-US" u="sng" dirty="0">
                <a:solidFill>
                  <a:schemeClr val="bg1"/>
                </a:solidFill>
              </a:rPr>
              <a:t>Visceral </a:t>
            </a:r>
            <a:r>
              <a:rPr lang="en-US" u="sng" dirty="0" err="1">
                <a:solidFill>
                  <a:schemeClr val="bg1"/>
                </a:solidFill>
              </a:rPr>
              <a:t>Endoskeletal</a:t>
            </a:r>
            <a:r>
              <a:rPr lang="en-US" u="sng" dirty="0">
                <a:solidFill>
                  <a:schemeClr val="bg1"/>
                </a:solidFill>
              </a:rPr>
              <a:t> Components</a:t>
            </a:r>
            <a:r>
              <a:rPr lang="en-US" dirty="0">
                <a:solidFill>
                  <a:schemeClr val="bg1"/>
                </a:solidFill>
              </a:rPr>
              <a:t> = associated with gill arches and derivatives.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Derived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i="1" dirty="0">
                <a:solidFill>
                  <a:schemeClr val="bg1"/>
                </a:solidFill>
              </a:rPr>
              <a:t>neural crest cells</a:t>
            </a:r>
            <a:r>
              <a:rPr lang="en-US" dirty="0">
                <a:solidFill>
                  <a:schemeClr val="bg1"/>
                </a:solidFill>
              </a:rPr>
              <a:t>, so the only non-mesodermal instance of bone development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Includes </a:t>
            </a:r>
            <a:r>
              <a:rPr lang="en-US" dirty="0">
                <a:solidFill>
                  <a:schemeClr val="bg1"/>
                </a:solidFill>
              </a:rPr>
              <a:t>some jaw bones, hyoid apparatus, </a:t>
            </a:r>
            <a:r>
              <a:rPr lang="en-US" dirty="0" err="1">
                <a:solidFill>
                  <a:schemeClr val="bg1"/>
                </a:solidFill>
              </a:rPr>
              <a:t>columella</a:t>
            </a:r>
            <a:r>
              <a:rPr lang="en-US" dirty="0">
                <a:solidFill>
                  <a:schemeClr val="bg1"/>
                </a:solidFill>
              </a:rPr>
              <a:t>, bones of middle ear in mammals, bones supporting gills in fish.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Classification of Skeletal Elements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>
                <a:solidFill>
                  <a:schemeClr val="bg1"/>
                </a:solidFill>
              </a:rPr>
              <a:t>Axial </a:t>
            </a:r>
            <a:r>
              <a:rPr lang="en-US" u="sng" dirty="0">
                <a:solidFill>
                  <a:schemeClr val="bg1"/>
                </a:solidFill>
              </a:rPr>
              <a:t>Skeleton</a:t>
            </a:r>
            <a:r>
              <a:rPr lang="en-US" dirty="0">
                <a:solidFill>
                  <a:schemeClr val="bg1"/>
                </a:solidFill>
              </a:rPr>
              <a:t> = Vertebral column and associated structures, including parts of skull, ribs, etc.</a:t>
            </a:r>
          </a:p>
          <a:p>
            <a:pPr lvl="0"/>
            <a:r>
              <a:rPr lang="en-US" u="sng" dirty="0">
                <a:solidFill>
                  <a:schemeClr val="bg1"/>
                </a:solidFill>
              </a:rPr>
              <a:t>Appendicular Skeleton</a:t>
            </a:r>
            <a:r>
              <a:rPr lang="en-US" dirty="0">
                <a:solidFill>
                  <a:schemeClr val="bg1"/>
                </a:solidFill>
              </a:rPr>
              <a:t> = limb girdles and elements of </a:t>
            </a:r>
            <a:r>
              <a:rPr lang="en-US" dirty="0" smtClean="0">
                <a:solidFill>
                  <a:schemeClr val="bg1"/>
                </a:solidFill>
              </a:rPr>
              <a:t>appendages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Histology\Text Images\CT Supportive\Ost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608677" y="857071"/>
            <a:ext cx="27142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lamellae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O = osteocytes (in lacunae)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 = canaliculi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H =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Haversian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canal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8677" y="323671"/>
            <a:ext cx="2773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Haversian</a:t>
            </a:r>
            <a:r>
              <a:rPr lang="en-US" sz="3200" dirty="0" smtClean="0">
                <a:solidFill>
                  <a:srgbClr val="FFFF00"/>
                </a:solidFill>
              </a:rPr>
              <a:t> Bone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3" name="Picture 4" descr="1-4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8" b="2202"/>
          <a:stretch/>
        </p:blipFill>
        <p:spPr bwMode="auto">
          <a:xfrm>
            <a:off x="5334000" y="2414681"/>
            <a:ext cx="3822739" cy="44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05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23825"/>
            <a:ext cx="57213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3783" y="228600"/>
            <a:ext cx="195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Fig 5.19 </a:t>
            </a:r>
            <a:r>
              <a:rPr lang="en-US" dirty="0" smtClean="0">
                <a:solidFill>
                  <a:srgbClr val="002060"/>
                </a:solidFill>
              </a:rPr>
              <a:t>– CT Types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799" y="3124200"/>
            <a:ext cx="4419601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1691" y="4419600"/>
            <a:ext cx="151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CT Supportive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Histophysiology of Bone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Intramembranous and Endochondral formation both result in identical ultrastructure – contains cells surrounded by bony matrix, but interconnected with other cells and with blood vessels by tiny canals (canaliculi).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Because of cellularity, adult </a:t>
            </a:r>
            <a:r>
              <a:rPr lang="en-US" dirty="0">
                <a:solidFill>
                  <a:schemeClr val="bg1"/>
                </a:solidFill>
              </a:rPr>
              <a:t>bone is not a static tissue, but continuously adapts to prevailing stresses by appropriate deposition and resorption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Also capable of repair if broken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Deposition and Resorption are under hormonal control – integrated with Calcium and Phosphate requirements within the body.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Bone </a:t>
            </a:r>
            <a:r>
              <a:rPr lang="en-US" dirty="0">
                <a:solidFill>
                  <a:schemeClr val="bg1"/>
                </a:solidFill>
              </a:rPr>
              <a:t>serves as a storage tissue for both ions.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05_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" r="36915" b="48136"/>
          <a:stretch/>
        </p:blipFill>
        <p:spPr bwMode="auto">
          <a:xfrm>
            <a:off x="685800" y="990599"/>
            <a:ext cx="3683447" cy="57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kar40584_05_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864" r="43478" b="2079"/>
          <a:stretch/>
        </p:blipFill>
        <p:spPr bwMode="auto">
          <a:xfrm>
            <a:off x="4925763" y="991634"/>
            <a:ext cx="3573031" cy="57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76200"/>
            <a:ext cx="8305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Fig 5.27 </a:t>
            </a:r>
            <a:r>
              <a:rPr lang="en-US" dirty="0" smtClean="0">
                <a:solidFill>
                  <a:srgbClr val="FFFF00"/>
                </a:solidFill>
              </a:rPr>
              <a:t>– Repair of broken bones. (a) blood clot forms, (b) cartilage invades break, (c) </a:t>
            </a:r>
            <a:r>
              <a:rPr lang="en-US" dirty="0" err="1" smtClean="0">
                <a:solidFill>
                  <a:srgbClr val="FFFF00"/>
                </a:solidFill>
              </a:rPr>
              <a:t>osteogenic</a:t>
            </a:r>
            <a:r>
              <a:rPr lang="en-US" dirty="0" smtClean="0">
                <a:solidFill>
                  <a:srgbClr val="FFFF00"/>
                </a:solidFill>
              </a:rPr>
              <a:t> bud invades cartilage forming woven bone, (d) remodeling produces healed bone structure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Histophysiology of Bone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Hormones controlling deposition and resorption also control blood calcium levels.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Parathyroid Hormone</a:t>
            </a:r>
            <a:r>
              <a:rPr lang="en-US" dirty="0">
                <a:solidFill>
                  <a:schemeClr val="bg1"/>
                </a:solidFill>
              </a:rPr>
              <a:t> = promotes resorption, increases blood calcium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Calcitonin</a:t>
            </a:r>
            <a:r>
              <a:rPr lang="en-US" dirty="0">
                <a:solidFill>
                  <a:schemeClr val="bg1"/>
                </a:solidFill>
              </a:rPr>
              <a:t> = reduces resorption, decreases blood calcium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Intense activity increases blood lactic acid levels (decreases pH) and causes dissolution of bone and calcium release.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>
                <a:solidFill>
                  <a:schemeClr val="bg1"/>
                </a:solidFill>
              </a:rPr>
              <a:t>be important for muscular contraction.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 of Skeletal Structure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Because bone is not present in any non-vertebrate chordates, it almost certainly was not present in the most primitive vertebrates.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In the earliest fossil vertebrates (</a:t>
            </a:r>
            <a:r>
              <a:rPr lang="en-US" dirty="0" err="1">
                <a:solidFill>
                  <a:schemeClr val="bg1"/>
                </a:solidFill>
              </a:rPr>
              <a:t>ostracoderms</a:t>
            </a:r>
            <a:r>
              <a:rPr lang="en-US" dirty="0">
                <a:solidFill>
                  <a:schemeClr val="bg1"/>
                </a:solidFill>
              </a:rPr>
              <a:t>) bone forms only a superficial armor (composed of dermal bone).  There is no evidence of an ossified endoskeleton.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An ossified endoskeleton developed later than ossification of the exoskeleton, but has become the dominant feature in modern vertebrates, along with a reduction in dermal bone.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 of Skeletal Structure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Why Ossify Skeleton with Calcium Phosphate (Calcium Carbonate in all Invertebrates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)?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Hypothesis # 1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i="1" dirty="0">
                <a:solidFill>
                  <a:schemeClr val="bg1"/>
                </a:solidFill>
              </a:rPr>
              <a:t>Protection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Bone is harder and stronger than calcium carbonate so forms a more effective skeletal tissue.  However, this seemingly is an equally good selective pressure for invertebrates – thus, it is likely that the protective function of hydroxyapatite bone is a secondary function.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So, what selective factor led to the evolution of hydroxyapatite bone instead of calcium carbonate, as in the exoskeleton of invertebrates?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 of Skeletal Structure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Why Ossify Skeleton with Calcium Phosphate (Calcium Carbonate in all Invertebrates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)?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Hypothesis # 2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i="1" dirty="0">
                <a:solidFill>
                  <a:schemeClr val="bg1"/>
                </a:solidFill>
              </a:rPr>
              <a:t>Metabolic Reserve with Structural Integrity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Evolution in vertebrates is characterized by increased activity levels.  Increased activity leads to lactic acid buildup and to bone dissolution.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Hydroxyapatite is much more stable when exposed to lactate than is calcium carbonate.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So, evolution of hydroxyapatite bone was probably to allow a metabolic reserve of calcium and phosphate ions while still maintaining structural integrity during activity.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933700"/>
            <a:ext cx="62960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30384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762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From Ruben and Bennett (1987, Evolution 41:1187-1197)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Implanted “</a:t>
            </a:r>
            <a:r>
              <a:rPr lang="en-US" dirty="0" err="1" smtClean="0">
                <a:solidFill>
                  <a:srgbClr val="FFFF00"/>
                </a:solidFill>
              </a:rPr>
              <a:t>silastic</a:t>
            </a:r>
            <a:r>
              <a:rPr lang="en-US" dirty="0" smtClean="0">
                <a:solidFill>
                  <a:srgbClr val="FFFF00"/>
                </a:solidFill>
              </a:rPr>
              <a:t> bones” composed of calcium carbonate(calcite) or calcium phosphate (apatite) into trout (also implanted crystals directly into peritoneum)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Exercised vs. Non-exercised (control) treatments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Exercised group showed increased loss of crystals compared to controls, and calcite showed greater reduction than apatite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Conclusion: Apatite more stable under low pH typical of exercise in vertebrates.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958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= peritoneal crystals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err="1" smtClean="0">
                <a:solidFill>
                  <a:schemeClr val="bg1"/>
                </a:solidFill>
              </a:rPr>
              <a:t>silastic</a:t>
            </a:r>
            <a:r>
              <a:rPr lang="en-US" dirty="0" smtClean="0">
                <a:solidFill>
                  <a:schemeClr val="bg1"/>
                </a:solidFill>
              </a:rPr>
              <a:t> “bones”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=apatite (calcium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phosphate)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 = calcite (calcium carbonate)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Endoskeleton vs. Exoskeleton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Exoskeletons common in invertebrate animals, often formed from proteins (e.g., arthropods) or calcium-carbonate (e.g., </a:t>
            </a:r>
            <a:r>
              <a:rPr lang="en-US" dirty="0" err="1" smtClean="0">
                <a:solidFill>
                  <a:schemeClr val="bg1"/>
                </a:solidFill>
              </a:rPr>
              <a:t>molluscs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vertebrates, exoskeleton is limited to scales and dermal bones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Both are derivatives of skin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Dermal bones from </a:t>
            </a:r>
            <a:r>
              <a:rPr lang="en-US" i="1" dirty="0" smtClean="0">
                <a:solidFill>
                  <a:schemeClr val="bg1"/>
                </a:solidFill>
              </a:rPr>
              <a:t>dermatome</a:t>
            </a:r>
            <a:r>
              <a:rPr lang="en-US" dirty="0" smtClean="0">
                <a:solidFill>
                  <a:schemeClr val="bg1"/>
                </a:solidFill>
              </a:rPr>
              <a:t> portion of </a:t>
            </a:r>
            <a:r>
              <a:rPr lang="en-US" dirty="0" err="1" smtClean="0">
                <a:solidFill>
                  <a:schemeClr val="bg1"/>
                </a:solidFill>
              </a:rPr>
              <a:t>epimere</a:t>
            </a:r>
            <a:r>
              <a:rPr lang="en-US" dirty="0" smtClean="0">
                <a:solidFill>
                  <a:schemeClr val="bg1"/>
                </a:solidFill>
              </a:rPr>
              <a:t> (somite)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Exoskeleton becomes directly associated with endoskeleton (i.e., internal), although some early fishes retain external dermal bony armor (e.g., </a:t>
            </a:r>
            <a:r>
              <a:rPr lang="en-US" dirty="0" err="1" smtClean="0">
                <a:solidFill>
                  <a:schemeClr val="bg1"/>
                </a:solidFill>
              </a:rPr>
              <a:t>Ostracoderms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Placoderms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1/14/Ostracoder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28"/>
            <a:ext cx="4787132" cy="31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facstaff.gpc.edu/~pgore/myphotos/denver/dunk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10287"/>
            <a:ext cx="4876800" cy="36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0976" y="829270"/>
            <a:ext cx="3984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Armor composed of dermal bone covers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head region of many </a:t>
            </a:r>
            <a:r>
              <a:rPr lang="en-US" dirty="0" err="1" smtClean="0">
                <a:solidFill>
                  <a:srgbClr val="FFFF00"/>
                </a:solidFill>
              </a:rPr>
              <a:t>Ostracoderms</a:t>
            </a:r>
            <a:r>
              <a:rPr lang="en-US" dirty="0" smtClean="0">
                <a:solidFill>
                  <a:srgbClr val="FFFF00"/>
                </a:solidFill>
              </a:rPr>
              <a:t> (left)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err="1" smtClean="0">
                <a:solidFill>
                  <a:srgbClr val="FFFF00"/>
                </a:solidFill>
              </a:rPr>
              <a:t>Placoderms</a:t>
            </a:r>
            <a:r>
              <a:rPr lang="en-US" dirty="0" smtClean="0">
                <a:solidFill>
                  <a:srgbClr val="FFFF00"/>
                </a:solidFill>
              </a:rPr>
              <a:t> (below)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Endoskeleton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Includes notochord, cartilage and bone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Notochord</a:t>
            </a:r>
            <a:r>
              <a:rPr lang="en-US" dirty="0" smtClean="0">
                <a:solidFill>
                  <a:schemeClr val="bg1"/>
                </a:solidFill>
              </a:rPr>
              <a:t> = present in all Chordates, at least in embryonic stage.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Largely replaced by vertebral column in all vertebrates except the most primitive (e.g., cyclostomes)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Recall that the hagfish lacks any vertebral development and retains an essentially complete notochord in the adult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Notochord composed of a distinctive, fluid-filled, vesicular CT, surrounded by an external fibrous sheath and a CT membrane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4807" y="1066800"/>
            <a:ext cx="19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 2.5 - Notochord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6" descr="kar40584_0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449"/>
            <a:ext cx="50546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Notochord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Evolutionary Trend </a:t>
            </a:r>
            <a:r>
              <a:rPr lang="en-US" dirty="0" smtClean="0">
                <a:solidFill>
                  <a:schemeClr val="bg1"/>
                </a:solidFill>
              </a:rPr>
              <a:t>= from primitive to advanced vertebrates, notochord progressively replaced by vertebrae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Cyclostomes</a:t>
            </a:r>
            <a:r>
              <a:rPr lang="en-US" dirty="0" smtClean="0">
                <a:solidFill>
                  <a:schemeClr val="bg1"/>
                </a:solidFill>
              </a:rPr>
              <a:t> = present in adult as soft, flexible rod under neural tube. Little vertebral development in lampreys, none in hagfish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Elasmobranchs</a:t>
            </a:r>
            <a:r>
              <a:rPr lang="en-US" dirty="0" smtClean="0">
                <a:solidFill>
                  <a:schemeClr val="bg1"/>
                </a:solidFill>
              </a:rPr>
              <a:t> = shows alternate constrictions and expansions within and between vertebrae, but is complete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This condition applies to most fishes, </a:t>
            </a:r>
            <a:r>
              <a:rPr lang="en-US" dirty="0" err="1" smtClean="0">
                <a:solidFill>
                  <a:schemeClr val="bg1"/>
                </a:solidFill>
              </a:rPr>
              <a:t>Labyrinthodonts</a:t>
            </a:r>
            <a:r>
              <a:rPr lang="en-US" dirty="0" smtClean="0">
                <a:solidFill>
                  <a:schemeClr val="bg1"/>
                </a:solidFill>
              </a:rPr>
              <a:t> and some reptiles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</a:rPr>
              <a:t>Tetrapods</a:t>
            </a:r>
            <a:r>
              <a:rPr lang="en-US" dirty="0" smtClean="0">
                <a:solidFill>
                  <a:schemeClr val="bg1"/>
                </a:solidFill>
              </a:rPr>
              <a:t> = in most adults persists only as components of intervertebral discs between vertebrae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08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3" b="2404"/>
          <a:stretch/>
        </p:blipFill>
        <p:spPr bwMode="auto">
          <a:xfrm>
            <a:off x="1066800" y="228600"/>
            <a:ext cx="738183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395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Fig 8.15 – Notochord condition in sharks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2080</Words>
  <Application>Microsoft Office PowerPoint</Application>
  <PresentationFormat>On-screen Show (4:3)</PresentationFormat>
  <Paragraphs>172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4 Tissue Types in the Body</vt:lpstr>
      <vt:lpstr>Connective Tissue Characteristics</vt:lpstr>
      <vt:lpstr>PowerPoint Presentation</vt:lpstr>
      <vt:lpstr>Endoskeleton vs. Exoskeleton</vt:lpstr>
      <vt:lpstr>PowerPoint Presentation</vt:lpstr>
      <vt:lpstr>Endoskeleton</vt:lpstr>
      <vt:lpstr>PowerPoint Presentation</vt:lpstr>
      <vt:lpstr>Notochord</vt:lpstr>
      <vt:lpstr>PowerPoint Presentation</vt:lpstr>
      <vt:lpstr>PowerPoint Presentation</vt:lpstr>
      <vt:lpstr>Cartilage</vt:lpstr>
      <vt:lpstr>Bone</vt:lpstr>
      <vt:lpstr>Bone Development</vt:lpstr>
      <vt:lpstr>PowerPoint Presentation</vt:lpstr>
      <vt:lpstr>PowerPoint Presentation</vt:lpstr>
      <vt:lpstr>PowerPoint Presentation</vt:lpstr>
      <vt:lpstr>Bone Development</vt:lpstr>
      <vt:lpstr>PowerPoint Presentation</vt:lpstr>
      <vt:lpstr>Bone Organization</vt:lpstr>
      <vt:lpstr>Bone Organization</vt:lpstr>
      <vt:lpstr>PowerPoint Presentation</vt:lpstr>
      <vt:lpstr>Dinosaurs: Ectotherms or Endotherms The Evidence from Bone Histology</vt:lpstr>
      <vt:lpstr>Dinosaurs: Ectotherms or Endotherms The Evidence from Bone Histology</vt:lpstr>
      <vt:lpstr>PowerPoint Presentation</vt:lpstr>
      <vt:lpstr>Dinosaurs: Ectotherms or Endotherms The Evidence from Bone Histology</vt:lpstr>
      <vt:lpstr>PowerPoint Presentation</vt:lpstr>
      <vt:lpstr>Classification of Skeletal Elements</vt:lpstr>
      <vt:lpstr>Classification of Skeletal Elements</vt:lpstr>
      <vt:lpstr>PowerPoint Presentation</vt:lpstr>
      <vt:lpstr>Histophysiology of Bone</vt:lpstr>
      <vt:lpstr>PowerPoint Presentation</vt:lpstr>
      <vt:lpstr>Histophysiology of Bone</vt:lpstr>
      <vt:lpstr>Evolution of Skeletal Structure</vt:lpstr>
      <vt:lpstr>Evolution of Skeletal Structure</vt:lpstr>
      <vt:lpstr>Evolution of Skeletal Structure</vt:lpstr>
      <vt:lpstr>PowerPoint Presentation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Tissue Types in the Body</dc:title>
  <dc:creator>linklab</dc:creator>
  <cp:lastModifiedBy>linklab</cp:lastModifiedBy>
  <cp:revision>41</cp:revision>
  <dcterms:created xsi:type="dcterms:W3CDTF">2011-01-31T15:24:05Z</dcterms:created>
  <dcterms:modified xsi:type="dcterms:W3CDTF">2011-03-01T15:10:00Z</dcterms:modified>
</cp:coreProperties>
</file>